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74" r:id="rId3"/>
  </p:sldMasterIdLst>
  <p:notesMasterIdLst>
    <p:notesMasterId r:id="rId5"/>
  </p:notesMasterIdLst>
  <p:sldIdLst>
    <p:sldId id="256" r:id="rId4"/>
    <p:sldId id="257" r:id="rId6"/>
    <p:sldId id="258" r:id="rId7"/>
    <p:sldId id="259" r:id="rId8"/>
    <p:sldId id="260" r:id="rId9"/>
    <p:sldId id="261" r:id="rId10"/>
    <p:sldId id="262" r:id="rId11"/>
    <p:sldId id="263" r:id="rId12"/>
    <p:sldId id="264" r:id="rId13"/>
    <p:sldId id="328" r:id="rId14"/>
    <p:sldId id="405" r:id="rId15"/>
    <p:sldId id="406" r:id="rId16"/>
    <p:sldId id="265" r:id="rId17"/>
    <p:sldId id="266" r:id="rId18"/>
    <p:sldId id="267" r:id="rId19"/>
    <p:sldId id="40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 id="281" r:id="rId34"/>
    <p:sldId id="282" r:id="rId35"/>
    <p:sldId id="283" r:id="rId36"/>
    <p:sldId id="284" r:id="rId37"/>
    <p:sldId id="285" r:id="rId38"/>
    <p:sldId id="286" r:id="rId39"/>
    <p:sldId id="287" r:id="rId40"/>
    <p:sldId id="329" r:id="rId41"/>
    <p:sldId id="330" r:id="rId42"/>
    <p:sldId id="288" r:id="rId43"/>
    <p:sldId id="289" r:id="rId44"/>
    <p:sldId id="290" r:id="rId45"/>
    <p:sldId id="291" r:id="rId46"/>
    <p:sldId id="331" r:id="rId47"/>
    <p:sldId id="332" r:id="rId48"/>
    <p:sldId id="333" r:id="rId49"/>
    <p:sldId id="292" r:id="rId50"/>
    <p:sldId id="293" r:id="rId51"/>
    <p:sldId id="294" r:id="rId52"/>
    <p:sldId id="295" r:id="rId53"/>
    <p:sldId id="334" r:id="rId54"/>
    <p:sldId id="335" r:id="rId55"/>
    <p:sldId id="296" r:id="rId56"/>
    <p:sldId id="297" r:id="rId57"/>
    <p:sldId id="298" r:id="rId58"/>
    <p:sldId id="299" r:id="rId59"/>
    <p:sldId id="300" r:id="rId60"/>
    <p:sldId id="301" r:id="rId61"/>
    <p:sldId id="302" r:id="rId62"/>
    <p:sldId id="303" r:id="rId63"/>
    <p:sldId id="304" r:id="rId64"/>
    <p:sldId id="305" r:id="rId65"/>
    <p:sldId id="306" r:id="rId66"/>
    <p:sldId id="307" r:id="rId67"/>
    <p:sldId id="308" r:id="rId68"/>
    <p:sldId id="309" r:id="rId69"/>
    <p:sldId id="310" r:id="rId70"/>
    <p:sldId id="336" r:id="rId71"/>
    <p:sldId id="337" r:id="rId72"/>
    <p:sldId id="311" r:id="rId73"/>
    <p:sldId id="312" r:id="rId74"/>
    <p:sldId id="313" r:id="rId75"/>
    <p:sldId id="314" r:id="rId76"/>
    <p:sldId id="315" r:id="rId77"/>
    <p:sldId id="316" r:id="rId78"/>
    <p:sldId id="317" r:id="rId79"/>
    <p:sldId id="318" r:id="rId80"/>
    <p:sldId id="319" r:id="rId81"/>
    <p:sldId id="320" r:id="rId82"/>
    <p:sldId id="338" r:id="rId83"/>
    <p:sldId id="339" r:id="rId84"/>
    <p:sldId id="321" r:id="rId85"/>
    <p:sldId id="322" r:id="rId86"/>
    <p:sldId id="323" r:id="rId87"/>
    <p:sldId id="340" r:id="rId88"/>
    <p:sldId id="341" r:id="rId89"/>
    <p:sldId id="324" r:id="rId90"/>
    <p:sldId id="325" r:id="rId91"/>
    <p:sldId id="326" r:id="rId92"/>
    <p:sldId id="327" r:id="rId9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6" Type="http://schemas.openxmlformats.org/officeDocument/2006/relationships/tableStyles" Target="tableStyles.xml"/><Relationship Id="rId95" Type="http://schemas.openxmlformats.org/officeDocument/2006/relationships/viewProps" Target="viewProps.xml"/><Relationship Id="rId94" Type="http://schemas.openxmlformats.org/officeDocument/2006/relationships/presProps" Target="presProps.xml"/><Relationship Id="rId93" Type="http://schemas.openxmlformats.org/officeDocument/2006/relationships/slide" Target="slides/slide89.xml"/><Relationship Id="rId92" Type="http://schemas.openxmlformats.org/officeDocument/2006/relationships/slide" Target="slides/slide88.xml"/><Relationship Id="rId91" Type="http://schemas.openxmlformats.org/officeDocument/2006/relationships/slide" Target="slides/slide87.xml"/><Relationship Id="rId90" Type="http://schemas.openxmlformats.org/officeDocument/2006/relationships/slide" Target="slides/slide86.xml"/><Relationship Id="rId9" Type="http://schemas.openxmlformats.org/officeDocument/2006/relationships/slide" Target="slides/slide5.xml"/><Relationship Id="rId89" Type="http://schemas.openxmlformats.org/officeDocument/2006/relationships/slide" Target="slides/slide85.xml"/><Relationship Id="rId88" Type="http://schemas.openxmlformats.org/officeDocument/2006/relationships/slide" Target="slides/slide84.xml"/><Relationship Id="rId87" Type="http://schemas.openxmlformats.org/officeDocument/2006/relationships/slide" Target="slides/slide83.xml"/><Relationship Id="rId86" Type="http://schemas.openxmlformats.org/officeDocument/2006/relationships/slide" Target="slides/slide82.xml"/><Relationship Id="rId85" Type="http://schemas.openxmlformats.org/officeDocument/2006/relationships/slide" Target="slides/slide81.xml"/><Relationship Id="rId84" Type="http://schemas.openxmlformats.org/officeDocument/2006/relationships/slide" Target="slides/slide80.xml"/><Relationship Id="rId83" Type="http://schemas.openxmlformats.org/officeDocument/2006/relationships/slide" Target="slides/slide79.xml"/><Relationship Id="rId82" Type="http://schemas.openxmlformats.org/officeDocument/2006/relationships/slide" Target="slides/slide78.xml"/><Relationship Id="rId81" Type="http://schemas.openxmlformats.org/officeDocument/2006/relationships/slide" Target="slides/slide77.xml"/><Relationship Id="rId80" Type="http://schemas.openxmlformats.org/officeDocument/2006/relationships/slide" Target="slides/slide76.xml"/><Relationship Id="rId8" Type="http://schemas.openxmlformats.org/officeDocument/2006/relationships/slide" Target="slides/slide4.xml"/><Relationship Id="rId79" Type="http://schemas.openxmlformats.org/officeDocument/2006/relationships/slide" Target="slides/slide75.xml"/><Relationship Id="rId78" Type="http://schemas.openxmlformats.org/officeDocument/2006/relationships/slide" Target="slides/slide74.xml"/><Relationship Id="rId77" Type="http://schemas.openxmlformats.org/officeDocument/2006/relationships/slide" Target="slides/slide73.xml"/><Relationship Id="rId76" Type="http://schemas.openxmlformats.org/officeDocument/2006/relationships/slide" Target="slides/slide72.xml"/><Relationship Id="rId75" Type="http://schemas.openxmlformats.org/officeDocument/2006/relationships/slide" Target="slides/slide71.xml"/><Relationship Id="rId74" Type="http://schemas.openxmlformats.org/officeDocument/2006/relationships/slide" Target="slides/slide70.xml"/><Relationship Id="rId73" Type="http://schemas.openxmlformats.org/officeDocument/2006/relationships/slide" Target="slides/slide69.xml"/><Relationship Id="rId72" Type="http://schemas.openxmlformats.org/officeDocument/2006/relationships/slide" Target="slides/slide68.xml"/><Relationship Id="rId71" Type="http://schemas.openxmlformats.org/officeDocument/2006/relationships/slide" Target="slides/slide67.xml"/><Relationship Id="rId70" Type="http://schemas.openxmlformats.org/officeDocument/2006/relationships/slide" Target="slides/slide66.xml"/><Relationship Id="rId7" Type="http://schemas.openxmlformats.org/officeDocument/2006/relationships/slide" Target="slides/slide3.xml"/><Relationship Id="rId69" Type="http://schemas.openxmlformats.org/officeDocument/2006/relationships/slide" Target="slides/slide65.xml"/><Relationship Id="rId68" Type="http://schemas.openxmlformats.org/officeDocument/2006/relationships/slide" Target="slides/slide64.xml"/><Relationship Id="rId67" Type="http://schemas.openxmlformats.org/officeDocument/2006/relationships/slide" Target="slides/slide63.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7" Type="http://schemas.openxmlformats.org/officeDocument/2006/relationships/slide" Target="../slides/slide77.xml"/><Relationship Id="rId6" Type="http://schemas.openxmlformats.org/officeDocument/2006/relationships/slide" Target="../slides/slide25.xml"/><Relationship Id="rId5" Type="http://schemas.openxmlformats.org/officeDocument/2006/relationships/slide" Target="../slides/slide7.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7" Type="http://schemas.openxmlformats.org/officeDocument/2006/relationships/slide" Target="../slides/slide77.xml"/><Relationship Id="rId6" Type="http://schemas.openxmlformats.org/officeDocument/2006/relationships/slide" Target="../slides/slide25.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7" Type="http://schemas.openxmlformats.org/officeDocument/2006/relationships/slide" Target="../slides/slide77.xml"/><Relationship Id="rId6" Type="http://schemas.openxmlformats.org/officeDocument/2006/relationships/slide" Target="../slides/slide25.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5" Type="http://schemas.openxmlformats.org/officeDocument/2006/relationships/slide" Target="../slides/slide77.xml"/><Relationship Id="rId4" Type="http://schemas.openxmlformats.org/officeDocument/2006/relationships/slide" Target="../slides/slide25.xml"/><Relationship Id="rId3" Type="http://schemas.openxmlformats.org/officeDocument/2006/relationships/slide" Target="../slides/slide7.xml"/><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7" Type="http://schemas.openxmlformats.org/officeDocument/2006/relationships/slide" Target="../slides/slide77.xml"/><Relationship Id="rId6" Type="http://schemas.openxmlformats.org/officeDocument/2006/relationships/slide" Target="../slides/slide25.xml"/><Relationship Id="rId5" Type="http://schemas.openxmlformats.org/officeDocument/2006/relationships/slide" Target="../slides/slide7.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7" Type="http://schemas.openxmlformats.org/officeDocument/2006/relationships/slide" Target="../slides/slide77.xml"/><Relationship Id="rId6" Type="http://schemas.openxmlformats.org/officeDocument/2006/relationships/slide" Target="../slides/slide25.xml"/><Relationship Id="rId5" Type="http://schemas.openxmlformats.org/officeDocument/2006/relationships/slide" Target="../slides/slide7.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7" Type="http://schemas.openxmlformats.org/officeDocument/2006/relationships/slide" Target="../slides/slide77.xml"/><Relationship Id="rId6" Type="http://schemas.openxmlformats.org/officeDocument/2006/relationships/slide" Target="../slides/slide25.xml"/><Relationship Id="rId5" Type="http://schemas.openxmlformats.org/officeDocument/2006/relationships/slide" Target="../slides/slide7.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7" Type="http://schemas.openxmlformats.org/officeDocument/2006/relationships/slide" Target="../slides/slide77.xml"/><Relationship Id="rId6" Type="http://schemas.openxmlformats.org/officeDocument/2006/relationships/slide" Target="../slides/slide25.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slide" Target="../slides/slide77.xml"/><Relationship Id="rId6" Type="http://schemas.openxmlformats.org/officeDocument/2006/relationships/slide" Target="../slides/slide25.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7" Type="http://schemas.openxmlformats.org/officeDocument/2006/relationships/slide" Target="../slides/slide77.xml"/><Relationship Id="rId6" Type="http://schemas.openxmlformats.org/officeDocument/2006/relationships/slide" Target="../slides/slide25.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7" Type="http://schemas.openxmlformats.org/officeDocument/2006/relationships/slide" Target="../slides/slide77.xml"/><Relationship Id="rId6" Type="http://schemas.openxmlformats.org/officeDocument/2006/relationships/slide" Target="../slides/slide25.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7" Type="http://schemas.openxmlformats.org/officeDocument/2006/relationships/slide" Target="../slides/slide77.xml"/><Relationship Id="rId6" Type="http://schemas.openxmlformats.org/officeDocument/2006/relationships/slide" Target="../slides/slide25.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7" Type="http://schemas.openxmlformats.org/officeDocument/2006/relationships/slide" Target="../slides/slide77.xml"/><Relationship Id="rId6" Type="http://schemas.openxmlformats.org/officeDocument/2006/relationships/slide" Target="../slides/slide25.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7" Type="http://schemas.openxmlformats.org/officeDocument/2006/relationships/slide" Target="../slides/slide77.xml"/><Relationship Id="rId6" Type="http://schemas.openxmlformats.org/officeDocument/2006/relationships/slide" Target="../slides/slide25.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刷真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3cf03d2c1&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ddfeffc58&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b17f8eeac&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刷主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3cf03d2c1&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ddfeffc58&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b17f8eeac&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刷综合">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3cf03d2c1&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ddfeffc58&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b17f8eeac&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目录#mc=目录配置2#bb0ddc24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261872" y="2432304"/>
            <a:ext cx="1097280" cy="2295144"/>
          </a:xfrm>
          <a:prstGeom prst="rect">
            <a:avLst/>
          </a:prstGeom>
          <a:noFill/>
        </p:spPr>
        <p:txBody>
          <a:bodyPr/>
          <a:lstStyle/>
          <a:p>
            <a:endParaRPr lang="zh-CN" altLang="en-US"/>
          </a:p>
        </p:txBody>
      </p:sp>
      <p:sp>
        <p:nvSpPr>
          <p:cNvPr id="4" name="C_0#auto_editor_catalog_4?lid=3cf03d2c1&amp;cid=3cf03d2c1&amp;vtp=1">
            <a:hlinkClick r:id="rId3" action="ppaction://hlinksldjump"/>
          </p:cNvPr>
          <p:cNvSpPr/>
          <p:nvPr/>
        </p:nvSpPr>
        <p:spPr>
          <a:xfrm>
            <a:off x="2569464" y="2139696"/>
            <a:ext cx="832104" cy="576072"/>
          </a:xfrm>
          <a:prstGeom prst="rect">
            <a:avLst/>
          </a:prstGeom>
          <a:solidFill>
            <a:srgbClr val="BDD7EE"/>
          </a:solidFill>
        </p:spPr>
        <p:txBody>
          <a:bodyPr wrap="square" lIns="127000" tIns="127000" rIns="127000" bIns="127000" rtlCol="0" anchor="ctr"/>
          <a:lstStyle/>
          <a:p>
            <a:pPr marL="0" algn="ctr">
              <a:lnSpc>
                <a:spcPct val="100000"/>
              </a:lnSpc>
            </a:pPr>
            <a:r>
              <a:rPr lang="en-US" sz="28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sz="2800" dirty="0"/>
          </a:p>
        </p:txBody>
      </p:sp>
      <p:sp>
        <p:nvSpPr>
          <p:cNvPr id="5" name="C_0#auto_editor_catalog_4?lid=ddfeffc58&amp;cid=ddfeffc58&amp;vtp=1">
            <a:hlinkClick r:id="rId4" action="ppaction://hlinksldjump"/>
          </p:cNvPr>
          <p:cNvSpPr/>
          <p:nvPr/>
        </p:nvSpPr>
        <p:spPr>
          <a:xfrm>
            <a:off x="2569464" y="3081528"/>
            <a:ext cx="832104" cy="576072"/>
          </a:xfrm>
          <a:prstGeom prst="rect">
            <a:avLst/>
          </a:prstGeom>
          <a:solidFill>
            <a:srgbClr val="BDD7EE"/>
          </a:solidFill>
        </p:spPr>
        <p:txBody>
          <a:bodyPr wrap="square" lIns="127000" tIns="127000" rIns="127000" bIns="127000" rtlCol="0" anchor="ctr"/>
          <a:lstStyle/>
          <a:p>
            <a:pPr marL="0" algn="ctr">
              <a:lnSpc>
                <a:spcPct val="100000"/>
              </a:lnSpc>
            </a:pPr>
            <a:r>
              <a:rPr lang="en-US" sz="28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sz="2800" dirty="0"/>
          </a:p>
        </p:txBody>
      </p:sp>
      <p:sp>
        <p:nvSpPr>
          <p:cNvPr id="6" name="C_0#auto_editor_catalog_4?lid=b17f8eeac&amp;cid=b17f8eeac&amp;vtp=1">
            <a:hlinkClick r:id="rId5" action="ppaction://hlinksldjump"/>
          </p:cNvPr>
          <p:cNvSpPr/>
          <p:nvPr/>
        </p:nvSpPr>
        <p:spPr>
          <a:xfrm>
            <a:off x="2569464" y="4014216"/>
            <a:ext cx="832104" cy="576072"/>
          </a:xfrm>
          <a:prstGeom prst="rect">
            <a:avLst/>
          </a:prstGeom>
          <a:solidFill>
            <a:srgbClr val="BDD7EE"/>
          </a:solidFill>
        </p:spPr>
        <p:txBody>
          <a:bodyPr wrap="square" lIns="127000" tIns="127000" rIns="127000" bIns="127000" rtlCol="0" anchor="ctr"/>
          <a:lstStyle/>
          <a:p>
            <a:pPr marL="0" algn="ctr">
              <a:lnSpc>
                <a:spcPct val="100000"/>
              </a:lnSpc>
            </a:pPr>
            <a:r>
              <a:rPr lang="en-US" sz="28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df=bb0ddc24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l">
              <a:lnSpc>
                <a:spcPct val="100000"/>
              </a:lnSpc>
            </a:pPr>
            <a:r>
              <a:rPr lang="en-US" sz="2400" b="0" i="0" dirty="0">
                <a:solidFill>
                  <a:srgbClr val="000000"/>
                </a:solidFill>
                <a:latin typeface="黑体" panose="02010609060101010101" pitchFamily="34" charset="-122"/>
                <a:ea typeface="黑体" panose="02010609060101010101" pitchFamily="34" charset="-122"/>
                <a:cs typeface="黑体" panose="02010609060101010101" pitchFamily="34" charset="-120"/>
              </a:rPr>
              <a:t>专题八 散文阅读</a:t>
            </a:r>
            <a:endParaRPr lang="en-US" sz="24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刷真题#df=3cf03d2c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浙江真题诊断练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3cf03d2c1&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ddfeffc58&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b17f8eeac&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刷真题#df=ddfeffc5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主题突破练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3cf03d2c1&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ddfeffc58&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b17f8eeac&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刷真题#df=b17f8eea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全国真题检测练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3cf03d2c1&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ddfeffc58&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b17f8eeac&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刷主题#df=b5413c2b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主题1 乡音乡情</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3cf03d2c1&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ddfeffc58&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b17f8eeac&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6f27fe7379202f811563c6b#tid=6709d39f94bd19000a8af924#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刷主题#df=66682cd8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主题2 生活感悟</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3cf03d2c1&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ddfeffc58&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b17f8eeac&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刷主题#df=4a426799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主题3 写景抒怀</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3cf03d2c1&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ddfeffc58&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b17f8eeac&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刷主题#df=86f65f38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主题4 人间真情</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3cf03d2c1&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ddfeffc58&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b17f8eeac&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刷综合#df=3cf03d2c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浙江真题诊断练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3cf03d2c1&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ddfeffc58&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b17f8eeac&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刷综合#df=ddfeffc5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主题突破练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3cf03d2c1&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ddfeffc58&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b17f8eeac&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刷综合#df=b17f8eea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全国真题检测练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3cf03d2c1&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ddfeffc58&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b17f8eeac&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hexin?subject=chinese#pid=66f27fe7379202f811563c6b#tid=6709d39f94bd19000a8af924#sourcefrom=">
    <p:spTree>
      <p:nvGrpSpPr>
        <p:cNvPr id="1" name=""/>
        <p:cNvGrpSpPr/>
        <p:nvPr/>
      </p:nvGrpSpPr>
      <p:grpSpPr>
        <a:xfrm>
          <a:off x="0" y="0"/>
          <a:ext cx="0" cy="0"/>
          <a:chOff x="0" y="0"/>
          <a:chExt cx="0" cy="0"/>
        </a:xfrm>
      </p:grpSpPr>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over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261872" y="2432304"/>
            <a:ext cx="1097280" cy="2295144"/>
          </a:xfrm>
          <a:prstGeom prst="rect">
            <a:avLst/>
          </a:prstGeom>
          <a:noFill/>
        </p:spPr>
        <p:txBody>
          <a:bodyPr/>
          <a:lstStyle/>
          <a:p>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2112264" y="3593592"/>
            <a:ext cx="8229600" cy="45720"/>
          </a:xfrm>
          <a:prstGeom prst="rect">
            <a:avLst/>
          </a:prstGeom>
        </p:spPr>
      </p:pic>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刷真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3cf03d2c1&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ddfeffc58&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b17f8eeac&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刷主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3cf03d2c1&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ddfeffc58&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b17f8eeac&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刷综合">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3cf03d2c1&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ddfeffc58&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b17f8eeac&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目录#mc=目录配置2#bb0ddc24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261872" y="2432304"/>
            <a:ext cx="1097280" cy="2295144"/>
          </a:xfrm>
          <a:prstGeom prst="rect">
            <a:avLst/>
          </a:prstGeom>
          <a:noFill/>
        </p:spPr>
        <p:txBody>
          <a:bodyPr/>
          <a:lstStyle/>
          <a:p>
            <a:endParaRPr lang="zh-CN" altLang="en-US"/>
          </a:p>
        </p:txBody>
      </p:sp>
      <p:sp>
        <p:nvSpPr>
          <p:cNvPr id="4" name="C_0#auto_editor_catalog_4?lid=3cf03d2c1&amp;cid=3cf03d2c1&amp;vtp=1">
            <a:hlinkClick r:id="" action="ppaction://noaction"/>
          </p:cNvPr>
          <p:cNvSpPr/>
          <p:nvPr/>
        </p:nvSpPr>
        <p:spPr>
          <a:xfrm>
            <a:off x="2569464" y="2139696"/>
            <a:ext cx="832104" cy="576072"/>
          </a:xfrm>
          <a:prstGeom prst="rect">
            <a:avLst/>
          </a:prstGeom>
          <a:solidFill>
            <a:srgbClr val="BDD7EE"/>
          </a:solidFill>
        </p:spPr>
        <p:txBody>
          <a:bodyPr wrap="square" lIns="127000" tIns="127000" rIns="127000" bIns="127000" rtlCol="0" anchor="ctr"/>
          <a:lstStyle/>
          <a:p>
            <a:pPr marL="0" algn="ctr">
              <a:lnSpc>
                <a:spcPct val="100000"/>
              </a:lnSpc>
            </a:pPr>
            <a:r>
              <a:rPr lang="en-US" sz="28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sz="2800" dirty="0"/>
          </a:p>
        </p:txBody>
      </p:sp>
      <p:sp>
        <p:nvSpPr>
          <p:cNvPr id="5" name="C_0#auto_editor_catalog_4?lid=ddfeffc58&amp;cid=ddfeffc58&amp;vtp=1">
            <a:hlinkClick r:id="" action="ppaction://noaction"/>
          </p:cNvPr>
          <p:cNvSpPr/>
          <p:nvPr/>
        </p:nvSpPr>
        <p:spPr>
          <a:xfrm>
            <a:off x="2569464" y="3081528"/>
            <a:ext cx="832104" cy="576072"/>
          </a:xfrm>
          <a:prstGeom prst="rect">
            <a:avLst/>
          </a:prstGeom>
          <a:solidFill>
            <a:srgbClr val="BDD7EE"/>
          </a:solidFill>
        </p:spPr>
        <p:txBody>
          <a:bodyPr wrap="square" lIns="127000" tIns="127000" rIns="127000" bIns="127000" rtlCol="0" anchor="ctr"/>
          <a:lstStyle/>
          <a:p>
            <a:pPr marL="0" algn="ctr">
              <a:lnSpc>
                <a:spcPct val="100000"/>
              </a:lnSpc>
            </a:pPr>
            <a:r>
              <a:rPr lang="en-US" sz="28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sz="2800" dirty="0"/>
          </a:p>
        </p:txBody>
      </p:sp>
      <p:sp>
        <p:nvSpPr>
          <p:cNvPr id="6" name="C_0#auto_editor_catalog_4?lid=b17f8eeac&amp;cid=b17f8eeac&amp;vtp=1">
            <a:hlinkClick r:id="" action="ppaction://noaction"/>
          </p:cNvPr>
          <p:cNvSpPr/>
          <p:nvPr/>
        </p:nvSpPr>
        <p:spPr>
          <a:xfrm>
            <a:off x="2569464" y="4014216"/>
            <a:ext cx="832104" cy="576072"/>
          </a:xfrm>
          <a:prstGeom prst="rect">
            <a:avLst/>
          </a:prstGeom>
          <a:solidFill>
            <a:srgbClr val="BDD7EE"/>
          </a:solidFill>
        </p:spPr>
        <p:txBody>
          <a:bodyPr wrap="square" lIns="127000" tIns="127000" rIns="127000" bIns="127000" rtlCol="0" anchor="ctr"/>
          <a:lstStyle/>
          <a:p>
            <a:pPr marL="0" algn="ctr">
              <a:lnSpc>
                <a:spcPct val="100000"/>
              </a:lnSpc>
            </a:pPr>
            <a:r>
              <a:rPr lang="en-US" sz="28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sz="28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ver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内容#df=bb0ddc24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l">
              <a:lnSpc>
                <a:spcPct val="100000"/>
              </a:lnSpc>
            </a:pPr>
            <a:r>
              <a:rPr lang="en-US" sz="2400" b="0" i="0" dirty="0">
                <a:solidFill>
                  <a:srgbClr val="000000"/>
                </a:solidFill>
                <a:latin typeface="黑体" panose="02010609060101010101" pitchFamily="34" charset="-122"/>
                <a:ea typeface="黑体" panose="02010609060101010101" pitchFamily="34" charset="-122"/>
                <a:cs typeface="黑体" panose="02010609060101010101" pitchFamily="34" charset="-120"/>
              </a:rPr>
              <a:t>专题八 散文阅读</a:t>
            </a:r>
            <a:endParaRPr lang="en-US" sz="2400"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刷真题#df=3cf03d2c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浙江真题诊断练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3cf03d2c1&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ddfeffc58&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b17f8eeac&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刷真题#df=ddfeffc5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主题突破练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3cf03d2c1&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ddfeffc58&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b17f8eeac&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刷真题#df=b17f8eea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全国真题检测练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3cf03d2c1&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ddfeffc58&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b17f8eeac&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刷主题#df=b5413c2b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主题1 乡音乡情</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3cf03d2c1&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ddfeffc58&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b17f8eeac&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刷主题#df=66682cd8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主题2 生活感悟</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3cf03d2c1&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ddfeffc58&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b17f8eeac&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刷主题#df=4a426799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主题3 写景抒怀</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3cf03d2c1&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ddfeffc58&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b17f8eeac&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刷主题#df=86f65f38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主题4 人间真情</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3cf03d2c1&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ddfeffc58&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b17f8eeac&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刷综合#df=3cf03d2c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浙江真题诊断练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3cf03d2c1&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ddfeffc58&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b17f8eeac&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刷综合#df=ddfeffc5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主题突破练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3cf03d2c1&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ddfeffc58&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b17f8eeac&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刷综合#df=b17f8eea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全国真题检测练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3cf03d2c1&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ddfeffc58&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b17f8eeac&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261872" y="2432304"/>
            <a:ext cx="1097280" cy="2295144"/>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2112264" y="3593592"/>
            <a:ext cx="8229600" cy="4572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6" Type="http://schemas.openxmlformats.org/officeDocument/2006/relationships/theme" Target="../theme/theme1.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34.xml"/><Relationship Id="rId8" Type="http://schemas.openxmlformats.org/officeDocument/2006/relationships/slideLayout" Target="../slideLayouts/slideLayout33.xml"/><Relationship Id="rId7" Type="http://schemas.openxmlformats.org/officeDocument/2006/relationships/slideLayout" Target="../slideLayouts/slideLayout32.xml"/><Relationship Id="rId6" Type="http://schemas.openxmlformats.org/officeDocument/2006/relationships/slideLayout" Target="../slideLayouts/slideLayout31.xml"/><Relationship Id="rId5" Type="http://schemas.openxmlformats.org/officeDocument/2006/relationships/slideLayout" Target="../slideLayouts/slideLayout30.xml"/><Relationship Id="rId4" Type="http://schemas.openxmlformats.org/officeDocument/2006/relationships/slideLayout" Target="../slideLayouts/slideLayout29.xml"/><Relationship Id="rId3" Type="http://schemas.openxmlformats.org/officeDocument/2006/relationships/slideLayout" Target="../slideLayouts/slideLayout28.xml"/><Relationship Id="rId26" Type="http://schemas.openxmlformats.org/officeDocument/2006/relationships/theme" Target="../theme/theme2.xml"/><Relationship Id="rId25" Type="http://schemas.openxmlformats.org/officeDocument/2006/relationships/slideLayout" Target="../slideLayouts/slideLayout50.xml"/><Relationship Id="rId24" Type="http://schemas.openxmlformats.org/officeDocument/2006/relationships/slideLayout" Target="../slideLayouts/slideLayout49.xml"/><Relationship Id="rId23" Type="http://schemas.openxmlformats.org/officeDocument/2006/relationships/slideLayout" Target="../slideLayouts/slideLayout48.xml"/><Relationship Id="rId22" Type="http://schemas.openxmlformats.org/officeDocument/2006/relationships/slideLayout" Target="../slideLayouts/slideLayout47.xml"/><Relationship Id="rId21" Type="http://schemas.openxmlformats.org/officeDocument/2006/relationships/slideLayout" Target="../slideLayouts/slideLayout46.xml"/><Relationship Id="rId20" Type="http://schemas.openxmlformats.org/officeDocument/2006/relationships/slideLayout" Target="../slideLayouts/slideLayout45.xml"/><Relationship Id="rId2" Type="http://schemas.openxmlformats.org/officeDocument/2006/relationships/slideLayout" Target="../slideLayouts/slideLayout27.xml"/><Relationship Id="rId19" Type="http://schemas.openxmlformats.org/officeDocument/2006/relationships/slideLayout" Target="../slideLayouts/slideLayout44.xml"/><Relationship Id="rId18" Type="http://schemas.openxmlformats.org/officeDocument/2006/relationships/slideLayout" Target="../slideLayouts/slideLayout43.xml"/><Relationship Id="rId17" Type="http://schemas.openxmlformats.org/officeDocument/2006/relationships/slideLayout" Target="../slideLayouts/slideLayout42.xml"/><Relationship Id="rId16" Type="http://schemas.openxmlformats.org/officeDocument/2006/relationships/slideLayout" Target="../slideLayouts/slideLayout41.xml"/><Relationship Id="rId15" Type="http://schemas.openxmlformats.org/officeDocument/2006/relationships/slideLayout" Target="../slideLayouts/slideLayout40.xml"/><Relationship Id="rId14" Type="http://schemas.openxmlformats.org/officeDocument/2006/relationships/slideLayout" Target="../slideLayouts/slideLayout39.xml"/><Relationship Id="rId13" Type="http://schemas.openxmlformats.org/officeDocument/2006/relationships/slideLayout" Target="../slideLayouts/slideLayout38.xml"/><Relationship Id="rId12" Type="http://schemas.openxmlformats.org/officeDocument/2006/relationships/slideLayout" Target="../slideLayouts/slideLayout37.xml"/><Relationship Id="rId11" Type="http://schemas.openxmlformats.org/officeDocument/2006/relationships/slideLayout" Target="../slideLayouts/slideLayout36.xml"/><Relationship Id="rId10" Type="http://schemas.openxmlformats.org/officeDocument/2006/relationships/slideLayout" Target="../slideLayouts/slideLayout35.xml"/><Relationship Id="rId1"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 id="2147483692" r:id="rId18"/>
    <p:sldLayoutId id="2147483693" r:id="rId19"/>
    <p:sldLayoutId id="2147483694" r:id="rId20"/>
    <p:sldLayoutId id="2147483695" r:id="rId21"/>
    <p:sldLayoutId id="2147483696" r:id="rId22"/>
    <p:sldLayoutId id="2147483697" r:id="rId23"/>
    <p:sldLayoutId id="2147483698" r:id="rId24"/>
    <p:sldLayoutId id="2147483699" r:id="rId2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6.xml"/><Relationship Id="rId1" Type="http://schemas.openxmlformats.org/officeDocument/2006/relationships/tags" Target="../tags/tag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6.xml"/><Relationship Id="rId1" Type="http://schemas.openxmlformats.org/officeDocument/2006/relationships/image" Target="../media/image11.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9.xml"/><Relationship Id="rId1" Type="http://schemas.openxmlformats.org/officeDocument/2006/relationships/image" Target="../media/image12.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20.xml"/><Relationship Id="rId1" Type="http://schemas.openxmlformats.org/officeDocument/2006/relationships/image" Target="../media/image13.jpe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0.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0.xml"/><Relationship Id="rId1" Type="http://schemas.openxmlformats.org/officeDocument/2006/relationships/image" Target="../media/image14.jpe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0.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4.xml"/><Relationship Id="rId3" Type="http://schemas.openxmlformats.org/officeDocument/2006/relationships/slide" Target="slide77.xml"/><Relationship Id="rId2" Type="http://schemas.openxmlformats.org/officeDocument/2006/relationships/slide" Target="slide25.xml"/><Relationship Id="rId1" Type="http://schemas.openxmlformats.org/officeDocument/2006/relationships/slide" Target="slide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22.xml"/><Relationship Id="rId1" Type="http://schemas.openxmlformats.org/officeDocument/2006/relationships/image" Target="../media/image15.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8.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5.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5.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5.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5.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5.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5.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5.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1_8#4be6de5ef?sp=1&amp;vcp=1&amp;pid=e4d04ebb4&amp;color=0,0,0&amp;vtp=1&amp;bbb=1&amp;hb=1"/>
          <p:cNvSpPr/>
          <p:nvPr/>
        </p:nvSpPr>
        <p:spPr>
          <a:xfrm>
            <a:off x="502920" y="1197302"/>
            <a:ext cx="11183112" cy="752920"/>
          </a:xfrm>
          <a:prstGeom prst="rect">
            <a:avLst/>
          </a:prstGeom>
          <a:noFill/>
        </p:spPr>
        <p:txBody>
          <a:bodyPr wrap="none" lIns="0" tIns="0" rIns="0" bIns="0" rtlCol="0" anchor="t"/>
          <a:lstStyle/>
          <a:p>
            <a:pPr indent="457200" algn="l" latinLnBrk="1">
              <a:lnSpc>
                <a:spcPts val="3300"/>
              </a:lnSpc>
            </a:pP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同志们</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我们唱个歌儿好不好</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下面齐声说</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好</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歌声起了。在汉江对岸敌人探照灯的亮光里</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她的臂膀</a:t>
            </a:r>
            <a:endParaRPr lang="zh-CN" altLang="en-US" dirty="0">
              <a:latin typeface="楷体" panose="02010609060101010101" pitchFamily="34" charset="-122"/>
              <a:ea typeface="楷体" panose="02010609060101010101" pitchFamily="34" charset="-122"/>
              <a:cs typeface="楷体" panose="02010609060101010101" pitchFamily="34" charset="-122"/>
            </a:endParaRPr>
          </a:p>
          <a:p>
            <a:pPr indent="0" algn="l" fontAlgn="auto" latinLnBrk="1">
              <a:lnSpc>
                <a:spcPts val="3300"/>
              </a:lnSpc>
            </a:pPr>
            <a:r>
              <a:rPr lang="zh-CN" altLang="en-US" dirty="0">
                <a:latin typeface="楷体" panose="02010609060101010101" pitchFamily="34" charset="-122"/>
                <a:ea typeface="楷体" panose="02010609060101010101" pitchFamily="34" charset="-122"/>
                <a:cs typeface="楷体" panose="02010609060101010101" pitchFamily="34" charset="-122"/>
              </a:rPr>
              <a:t>在轻捷地舞动着</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打着拍子。</a:t>
            </a:r>
            <a:endParaRPr lang="zh-CN" altLang="en-US" dirty="0">
              <a:latin typeface="楷体" panose="02010609060101010101" pitchFamily="34" charset="-122"/>
              <a:ea typeface="楷体" panose="02010609060101010101" pitchFamily="34" charset="-122"/>
              <a:cs typeface="楷体" panose="02010609060101010101" pitchFamily="34" charset="-122"/>
            </a:endParaRPr>
          </a:p>
          <a:p>
            <a:pPr indent="457200" algn="l" latinLnBrk="1">
              <a:lnSpc>
                <a:spcPts val="3300"/>
              </a:lnSpc>
            </a:pPr>
            <a:r>
              <a:rPr lang="zh-CN" altLang="en-US" dirty="0">
                <a:latin typeface="楷体" panose="02010609060101010101" pitchFamily="34" charset="-122"/>
                <a:ea typeface="楷体" panose="02010609060101010101" pitchFamily="34" charset="-122"/>
                <a:cs typeface="楷体" panose="02010609060101010101" pitchFamily="34" charset="-122"/>
              </a:rPr>
              <a:t>歌声一落</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她走过来</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端着两缸子从小河里舀来的水。给了我一缸子</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另一缸子</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她咕咚咕咚就喝了下去。喝过</a:t>
            </a:r>
            <a:r>
              <a:rPr lang="en-US" altLang="zh-CN" dirty="0">
                <a:latin typeface="楷体" panose="02010609060101010101" pitchFamily="34" charset="-122"/>
                <a:ea typeface="楷体" panose="02010609060101010101" pitchFamily="34" charset="-122"/>
                <a:cs typeface="楷体" panose="02010609060101010101" pitchFamily="34" charset="-122"/>
              </a:rPr>
              <a:t>,</a:t>
            </a:r>
            <a:endParaRPr lang="en-US" altLang="zh-CN" dirty="0">
              <a:latin typeface="楷体" panose="02010609060101010101" pitchFamily="34" charset="-122"/>
              <a:ea typeface="楷体" panose="02010609060101010101" pitchFamily="34" charset="-122"/>
              <a:cs typeface="楷体" panose="02010609060101010101" pitchFamily="34" charset="-122"/>
            </a:endParaRPr>
          </a:p>
          <a:p>
            <a:pPr indent="0" algn="l" fontAlgn="auto" latinLnBrk="1">
              <a:lnSpc>
                <a:spcPts val="3300"/>
              </a:lnSpc>
            </a:pPr>
            <a:r>
              <a:rPr lang="zh-CN" altLang="en-US" dirty="0">
                <a:latin typeface="楷体" panose="02010609060101010101" pitchFamily="34" charset="-122"/>
                <a:ea typeface="楷体" panose="02010609060101010101" pitchFamily="34" charset="-122"/>
                <a:cs typeface="楷体" panose="02010609060101010101" pitchFamily="34" charset="-122"/>
              </a:rPr>
              <a:t>两只手在脑后一叉就仰着休息起来</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两条辫子垂在积雪上。</a:t>
            </a:r>
            <a:endParaRPr lang="zh-CN" altLang="en-US" dirty="0">
              <a:latin typeface="楷体" panose="02010609060101010101" pitchFamily="34" charset="-122"/>
              <a:ea typeface="楷体" panose="02010609060101010101" pitchFamily="34" charset="-122"/>
              <a:cs typeface="楷体" panose="02010609060101010101" pitchFamily="34" charset="-122"/>
            </a:endParaRPr>
          </a:p>
          <a:p>
            <a:pPr indent="457200" algn="l" latinLnBrk="1">
              <a:lnSpc>
                <a:spcPts val="3300"/>
              </a:lnSpc>
            </a:pPr>
            <a:r>
              <a:rPr lang="zh-CN" altLang="en-US" dirty="0">
                <a:latin typeface="楷体" panose="02010609060101010101" pitchFamily="34" charset="-122"/>
                <a:ea typeface="楷体" panose="02010609060101010101" pitchFamily="34" charset="-122"/>
                <a:cs typeface="楷体" panose="02010609060101010101" pitchFamily="34" charset="-122"/>
              </a:rPr>
              <a:t>我不禁揣想着</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半年或者一年之前</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她们还是没有经过锻炼的学生</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在父母面前</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还是平平常常的孩子。而现在</a:t>
            </a:r>
            <a:endParaRPr lang="zh-CN" altLang="en-US" dirty="0">
              <a:latin typeface="楷体" panose="02010609060101010101" pitchFamily="34" charset="-122"/>
              <a:ea typeface="楷体" panose="02010609060101010101" pitchFamily="34" charset="-122"/>
              <a:cs typeface="楷体" panose="02010609060101010101" pitchFamily="34" charset="-122"/>
            </a:endParaRPr>
          </a:p>
          <a:p>
            <a:pPr indent="0" algn="l" fontAlgn="auto" latinLnBrk="1">
              <a:lnSpc>
                <a:spcPts val="3300"/>
              </a:lnSpc>
            </a:pPr>
            <a:r>
              <a:rPr lang="zh-CN" altLang="en-US" dirty="0">
                <a:latin typeface="楷体" panose="02010609060101010101" pitchFamily="34" charset="-122"/>
                <a:ea typeface="楷体" panose="02010609060101010101" pitchFamily="34" charset="-122"/>
                <a:cs typeface="楷体" panose="02010609060101010101" pitchFamily="34" charset="-122"/>
              </a:rPr>
              <a:t>竟然在离前线几里路的地方</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这样的坦然、愉快</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在全世界斗争最激烈最尖锐的战场上做了这许多工作。这是多么</a:t>
            </a:r>
            <a:endParaRPr lang="zh-CN" altLang="en-US" dirty="0">
              <a:latin typeface="楷体" panose="02010609060101010101" pitchFamily="34" charset="-122"/>
              <a:ea typeface="楷体" panose="02010609060101010101" pitchFamily="34" charset="-122"/>
              <a:cs typeface="楷体" panose="02010609060101010101" pitchFamily="34" charset="-122"/>
            </a:endParaRPr>
          </a:p>
          <a:p>
            <a:pPr indent="0" algn="l" fontAlgn="auto" latinLnBrk="1">
              <a:lnSpc>
                <a:spcPts val="3300"/>
              </a:lnSpc>
            </a:pPr>
            <a:r>
              <a:rPr lang="zh-CN" altLang="en-US" dirty="0">
                <a:latin typeface="楷体" panose="02010609060101010101" pitchFamily="34" charset="-122"/>
                <a:ea typeface="楷体" panose="02010609060101010101" pitchFamily="34" charset="-122"/>
                <a:cs typeface="楷体" panose="02010609060101010101" pitchFamily="34" charset="-122"/>
              </a:rPr>
              <a:t>叫人羡慕的一件事情</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我不由得感叹地说</a:t>
            </a:r>
            <a:r>
              <a:rPr lang="en-US" altLang="zh-CN" dirty="0">
                <a:latin typeface="楷体" panose="02010609060101010101" pitchFamily="34" charset="-122"/>
                <a:ea typeface="楷体" panose="02010609060101010101" pitchFamily="34" charset="-122"/>
                <a:cs typeface="楷体" panose="02010609060101010101" pitchFamily="34" charset="-122"/>
              </a:rPr>
              <a:t>:</a:t>
            </a:r>
            <a:endParaRPr lang="en-US" altLang="zh-CN" dirty="0">
              <a:latin typeface="楷体" panose="02010609060101010101" pitchFamily="34" charset="-122"/>
              <a:ea typeface="楷体" panose="02010609060101010101" pitchFamily="34" charset="-122"/>
              <a:cs typeface="楷体" panose="02010609060101010101" pitchFamily="34" charset="-122"/>
            </a:endParaRPr>
          </a:p>
          <a:p>
            <a:pPr indent="457200" algn="l" fontAlgn="auto" latinLnBrk="1">
              <a:lnSpc>
                <a:spcPts val="3300"/>
              </a:lnSpc>
            </a:pP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同志</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你们的进步是多么快啊</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那</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靠党的教育</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也要靠自己有决心。</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可是</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你的决心是什么呢</a:t>
            </a:r>
            <a:r>
              <a:rPr lang="en-US" altLang="zh-CN" dirty="0">
                <a:latin typeface="楷体" panose="02010609060101010101" pitchFamily="34" charset="-122"/>
                <a:ea typeface="楷体" panose="02010609060101010101" pitchFamily="34" charset="-122"/>
                <a:cs typeface="楷体" panose="02010609060101010101" pitchFamily="34" charset="-122"/>
              </a:rPr>
              <a:t>?”</a:t>
            </a:r>
            <a:endParaRPr lang="en-US" altLang="zh-CN" dirty="0">
              <a:latin typeface="楷体" panose="02010609060101010101" pitchFamily="34" charset="-122"/>
              <a:ea typeface="楷体" panose="02010609060101010101" pitchFamily="34" charset="-122"/>
              <a:cs typeface="楷体" panose="02010609060101010101" pitchFamily="34" charset="-122"/>
            </a:endParaRPr>
          </a:p>
          <a:p>
            <a:pPr indent="457200" algn="l" fontAlgn="auto" latinLnBrk="1">
              <a:lnSpc>
                <a:spcPts val="3300"/>
              </a:lnSpc>
            </a:pP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我呀</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她羞涩地笑着</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低头看着自己的脚</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没有说下去。呆了半晌</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才又说</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和别人的也差不多</a:t>
            </a:r>
            <a:r>
              <a:rPr lang="en-US" altLang="zh-CN" dirty="0">
                <a:latin typeface="楷体" panose="02010609060101010101" pitchFamily="34" charset="-122"/>
                <a:ea typeface="楷体" panose="02010609060101010101" pitchFamily="34" charset="-122"/>
                <a:cs typeface="楷体" panose="02010609060101010101" pitchFamily="34" charset="-122"/>
              </a:rPr>
              <a:t>!”</a:t>
            </a:r>
            <a:endParaRPr lang="en-US" altLang="zh-CN" dirty="0">
              <a:latin typeface="楷体" panose="02010609060101010101" pitchFamily="34" charset="-122"/>
              <a:ea typeface="楷体" panose="02010609060101010101" pitchFamily="34" charset="-122"/>
              <a:cs typeface="楷体" panose="02010609060101010101" pitchFamily="34" charset="-122"/>
            </a:endParaRPr>
          </a:p>
          <a:p>
            <a:pPr indent="457200" algn="l" fontAlgn="auto" latinLnBrk="1">
              <a:lnSpc>
                <a:spcPts val="3300"/>
              </a:lnSpc>
            </a:pP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那么</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是要决心入党啊</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她笑了。</a:t>
            </a:r>
            <a:endParaRPr lang="zh-CN" altLang="en-US" dirty="0">
              <a:latin typeface="楷体" panose="02010609060101010101" pitchFamily="34" charset="-122"/>
              <a:ea typeface="楷体" panose="02010609060101010101" pitchFamily="34" charset="-122"/>
              <a:cs typeface="楷体" panose="02010609060101010101" pitchFamily="34" charset="-122"/>
            </a:endParaRPr>
          </a:p>
          <a:p>
            <a:pPr indent="457200" algn="l" fontAlgn="auto" latinLnBrk="1">
              <a:lnSpc>
                <a:spcPts val="3300"/>
              </a:lnSpc>
            </a:pPr>
            <a:r>
              <a:rPr lang="zh-CN" altLang="en-US" dirty="0">
                <a:latin typeface="楷体" panose="02010609060101010101" pitchFamily="34" charset="-122"/>
                <a:ea typeface="楷体" panose="02010609060101010101" pitchFamily="34" charset="-122"/>
                <a:cs typeface="楷体" panose="02010609060101010101" pitchFamily="34" charset="-122"/>
              </a:rPr>
              <a:t>这时候哨音一响</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部队又前进了。她抖了抖头发上的雪</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我们又走在一起。</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不过</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我们进步得快</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还有一个重</a:t>
            </a:r>
            <a:endParaRPr lang="zh-CN" altLang="en-US" dirty="0">
              <a:latin typeface="楷体" panose="02010609060101010101" pitchFamily="34" charset="-122"/>
              <a:ea typeface="楷体" panose="02010609060101010101" pitchFamily="34" charset="-122"/>
              <a:cs typeface="楷体" panose="02010609060101010101" pitchFamily="34" charset="-122"/>
            </a:endParaRPr>
          </a:p>
          <a:p>
            <a:pPr indent="0" algn="l" fontAlgn="auto" latinLnBrk="1">
              <a:lnSpc>
                <a:spcPct val="150000"/>
              </a:lnSpc>
            </a:pPr>
            <a:r>
              <a:rPr lang="zh-CN" altLang="en-US" dirty="0">
                <a:latin typeface="楷体" panose="02010609060101010101" pitchFamily="34" charset="-122"/>
                <a:ea typeface="楷体" panose="02010609060101010101" pitchFamily="34" charset="-122"/>
                <a:cs typeface="楷体" panose="02010609060101010101" pitchFamily="34" charset="-122"/>
              </a:rPr>
              <a:t>要的原因哩</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sym typeface="+mn-ea"/>
              </a:rPr>
              <a:t>她说</a:t>
            </a:r>
            <a:r>
              <a:rPr lang="en-US" altLang="zh-CN" dirty="0">
                <a:latin typeface="楷体" panose="02010609060101010101" pitchFamily="34" charset="-122"/>
                <a:ea typeface="楷体" panose="02010609060101010101" pitchFamily="34" charset="-122"/>
                <a:cs typeface="楷体" panose="02010609060101010101" pitchFamily="34" charset="-122"/>
                <a:sym typeface="+mn-ea"/>
              </a:rPr>
              <a:t>,“</a:t>
            </a:r>
            <a:r>
              <a:rPr lang="zh-CN" altLang="en-US" dirty="0">
                <a:latin typeface="楷体" panose="02010609060101010101" pitchFamily="34" charset="-122"/>
                <a:ea typeface="楷体" panose="02010609060101010101" pitchFamily="34" charset="-122"/>
                <a:cs typeface="楷体" panose="02010609060101010101" pitchFamily="34" charset="-122"/>
                <a:sym typeface="+mn-ea"/>
              </a:rPr>
              <a:t>我们和战士们常在一起</a:t>
            </a:r>
            <a:r>
              <a:rPr lang="en-US" altLang="zh-CN" dirty="0">
                <a:latin typeface="楷体" panose="02010609060101010101" pitchFamily="34" charset="-122"/>
                <a:ea typeface="楷体" panose="02010609060101010101" pitchFamily="34" charset="-122"/>
                <a:cs typeface="楷体" panose="02010609060101010101" pitchFamily="34" charset="-122"/>
                <a:sym typeface="+mn-ea"/>
              </a:rPr>
              <a:t>,</a:t>
            </a:r>
            <a:r>
              <a:rPr lang="zh-CN" altLang="en-US" dirty="0">
                <a:latin typeface="楷体" panose="02010609060101010101" pitchFamily="34" charset="-122"/>
                <a:ea typeface="楷体" panose="02010609060101010101" pitchFamily="34" charset="-122"/>
                <a:cs typeface="楷体" panose="02010609060101010101" pitchFamily="34" charset="-122"/>
                <a:sym typeface="+mn-ea"/>
              </a:rPr>
              <a:t>和英雄们在一起</a:t>
            </a:r>
            <a:r>
              <a:rPr lang="en-US" altLang="zh-CN" dirty="0">
                <a:latin typeface="楷体" panose="02010609060101010101" pitchFamily="34" charset="-122"/>
                <a:ea typeface="楷体" panose="02010609060101010101" pitchFamily="34" charset="-122"/>
                <a:cs typeface="楷体" panose="02010609060101010101" pitchFamily="34" charset="-122"/>
                <a:sym typeface="+mn-ea"/>
              </a:rPr>
              <a:t>,</a:t>
            </a:r>
            <a:r>
              <a:rPr lang="zh-CN" altLang="en-US" dirty="0">
                <a:latin typeface="楷体" panose="02010609060101010101" pitchFamily="34" charset="-122"/>
                <a:ea typeface="楷体" panose="02010609060101010101" pitchFamily="34" charset="-122"/>
                <a:cs typeface="楷体" panose="02010609060101010101" pitchFamily="34" charset="-122"/>
                <a:sym typeface="+mn-ea"/>
              </a:rPr>
              <a:t>我们自己也就勇敢起来了。</a:t>
            </a:r>
            <a:r>
              <a:rPr lang="en-US" altLang="zh-CN" dirty="0">
                <a:latin typeface="楷体" panose="02010609060101010101" pitchFamily="34" charset="-122"/>
                <a:ea typeface="楷体" panose="02010609060101010101" pitchFamily="34" charset="-122"/>
                <a:cs typeface="楷体" panose="02010609060101010101" pitchFamily="34" charset="-122"/>
                <a:sym typeface="+mn-ea"/>
              </a:rPr>
              <a:t>”</a:t>
            </a:r>
            <a:r>
              <a:rPr lang="zh-CN" altLang="en-US" dirty="0">
                <a:latin typeface="楷体" panose="02010609060101010101" pitchFamily="34" charset="-122"/>
                <a:ea typeface="楷体" panose="02010609060101010101" pitchFamily="34" charset="-122"/>
                <a:cs typeface="楷体" panose="02010609060101010101" pitchFamily="34" charset="-122"/>
                <a:sym typeface="+mn-ea"/>
              </a:rPr>
              <a:t>她非常有兴味地谈</a:t>
            </a:r>
            <a:endParaRPr lang="en-US" altLang="zh-CN" dirty="0">
              <a:latin typeface="楷体" panose="02010609060101010101" pitchFamily="34" charset="-122"/>
              <a:ea typeface="楷体" panose="02010609060101010101" pitchFamily="34" charset="-122"/>
              <a:cs typeface="楷体" panose="02010609060101010101" pitchFamily="34" charset="-122"/>
            </a:endParaRPr>
          </a:p>
        </p:txBody>
      </p:sp>
    </p:spTree>
  </p:cSld>
  <p:clrMapOvr>
    <a:masterClrMapping/>
  </p:clrMapOvr>
  <p:transition>
    <p:split dir="in"/>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1_8#4be6de5ef?sp=1&amp;vcp=1&amp;pid=e4d04ebb4&amp;color=0,0,0&amp;vtp=1&amp;bbb=1&amp;hb=1"/>
          <p:cNvSpPr/>
          <p:nvPr/>
        </p:nvSpPr>
        <p:spPr>
          <a:xfrm>
            <a:off x="502920" y="1197302"/>
            <a:ext cx="11183112" cy="752920"/>
          </a:xfrm>
          <a:prstGeom prst="rect">
            <a:avLst/>
          </a:prstGeom>
          <a:noFill/>
        </p:spPr>
        <p:txBody>
          <a:bodyPr wrap="none" lIns="0" tIns="0" rIns="0" bIns="0" rtlCol="0" anchor="t"/>
          <a:lstStyle/>
          <a:p>
            <a:pPr indent="0" algn="l" fontAlgn="auto" latinLnBrk="1">
              <a:lnSpc>
                <a:spcPct val="150000"/>
              </a:lnSpc>
            </a:pPr>
            <a:r>
              <a:rPr lang="zh-CN" altLang="en-US" dirty="0">
                <a:latin typeface="楷体" panose="02010609060101010101" pitchFamily="34" charset="-122"/>
                <a:ea typeface="楷体" panose="02010609060101010101" pitchFamily="34" charset="-122"/>
                <a:cs typeface="楷体" panose="02010609060101010101" pitchFamily="34" charset="-122"/>
                <a:sym typeface="+mn-ea"/>
              </a:rPr>
              <a:t>着</a:t>
            </a:r>
            <a:r>
              <a:rPr lang="en-US" altLang="zh-CN" dirty="0">
                <a:latin typeface="楷体" panose="02010609060101010101" pitchFamily="34" charset="-122"/>
                <a:ea typeface="楷体" panose="02010609060101010101" pitchFamily="34" charset="-122"/>
                <a:cs typeface="楷体" panose="02010609060101010101" pitchFamily="34" charset="-122"/>
                <a:sym typeface="+mn-ea"/>
              </a:rPr>
              <a:t>:</a:t>
            </a:r>
            <a:r>
              <a:rPr lang="zh-CN" altLang="en-US" dirty="0">
                <a:latin typeface="楷体" panose="02010609060101010101" pitchFamily="34" charset="-122"/>
                <a:ea typeface="楷体" panose="02010609060101010101" pitchFamily="34" charset="-122"/>
                <a:cs typeface="楷体" panose="02010609060101010101" pitchFamily="34" charset="-122"/>
                <a:sym typeface="+mn-ea"/>
              </a:rPr>
              <a:t>开始出国的</a:t>
            </a:r>
            <a:r>
              <a:rPr lang="zh-CN" altLang="en-US" dirty="0">
                <a:latin typeface="楷体" panose="02010609060101010101" pitchFamily="34" charset="-122"/>
                <a:ea typeface="楷体" panose="02010609060101010101" pitchFamily="34" charset="-122"/>
                <a:cs typeface="楷体" panose="02010609060101010101" pitchFamily="34" charset="-122"/>
              </a:rPr>
              <a:t>时候</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她背的东西很多</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觉得走不动</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可一看战士们比她们背得还重</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并且边走边说快板</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自己也就走</a:t>
            </a:r>
            <a:endParaRPr lang="zh-CN" altLang="en-US" dirty="0">
              <a:latin typeface="楷体" panose="02010609060101010101" pitchFamily="34" charset="-122"/>
              <a:ea typeface="楷体" panose="02010609060101010101" pitchFamily="34" charset="-122"/>
              <a:cs typeface="楷体" panose="02010609060101010101" pitchFamily="34" charset="-122"/>
            </a:endParaRPr>
          </a:p>
          <a:p>
            <a:pPr indent="0" algn="l" fontAlgn="auto" latinLnBrk="1">
              <a:lnSpc>
                <a:spcPct val="150000"/>
              </a:lnSpc>
            </a:pPr>
            <a:r>
              <a:rPr lang="zh-CN" altLang="en-US" dirty="0">
                <a:latin typeface="楷体" panose="02010609060101010101" pitchFamily="34" charset="-122"/>
                <a:ea typeface="楷体" panose="02010609060101010101" pitchFamily="34" charset="-122"/>
                <a:cs typeface="楷体" panose="02010609060101010101" pitchFamily="34" charset="-122"/>
              </a:rPr>
              <a:t>得轻快了。敌机打照明弹</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自己觉得很害怕</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可战士们却说</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给咱们点起天灯啦</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真好走</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自己也就不觉得害怕</a:t>
            </a:r>
            <a:endParaRPr lang="zh-CN" altLang="en-US" dirty="0">
              <a:latin typeface="楷体" panose="02010609060101010101" pitchFamily="34" charset="-122"/>
              <a:ea typeface="楷体" panose="02010609060101010101" pitchFamily="34" charset="-122"/>
              <a:cs typeface="楷体" panose="02010609060101010101" pitchFamily="34" charset="-122"/>
            </a:endParaRPr>
          </a:p>
          <a:p>
            <a:pPr indent="0" algn="l" fontAlgn="auto" latinLnBrk="1">
              <a:lnSpc>
                <a:spcPct val="150000"/>
              </a:lnSpc>
            </a:pPr>
            <a:r>
              <a:rPr lang="zh-CN" altLang="en-US" dirty="0">
                <a:latin typeface="楷体" panose="02010609060101010101" pitchFamily="34" charset="-122"/>
                <a:ea typeface="楷体" panose="02010609060101010101" pitchFamily="34" charset="-122"/>
                <a:cs typeface="楷体" panose="02010609060101010101" pitchFamily="34" charset="-122"/>
              </a:rPr>
              <a:t>了。有一次</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她看护伤员</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别的伤员乐哈哈的</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有一个突破三八线战役下来的伤员却唉声叹气。她问他为什么不高兴</a:t>
            </a:r>
            <a:r>
              <a:rPr lang="en-US" altLang="zh-CN" dirty="0">
                <a:latin typeface="楷体" panose="02010609060101010101" pitchFamily="34" charset="-122"/>
                <a:ea typeface="楷体" panose="02010609060101010101" pitchFamily="34" charset="-122"/>
                <a:cs typeface="楷体" panose="02010609060101010101" pitchFamily="34" charset="-122"/>
              </a:rPr>
              <a:t>,</a:t>
            </a:r>
            <a:endParaRPr lang="en-US" altLang="zh-CN" dirty="0">
              <a:latin typeface="楷体" panose="02010609060101010101" pitchFamily="34" charset="-122"/>
              <a:ea typeface="楷体" panose="02010609060101010101" pitchFamily="34" charset="-122"/>
              <a:cs typeface="楷体" panose="02010609060101010101" pitchFamily="34" charset="-122"/>
            </a:endParaRPr>
          </a:p>
          <a:p>
            <a:pPr indent="0" algn="l" fontAlgn="auto" latinLnBrk="1">
              <a:lnSpc>
                <a:spcPct val="150000"/>
              </a:lnSpc>
            </a:pPr>
            <a:r>
              <a:rPr lang="zh-CN" altLang="en-US" dirty="0">
                <a:latin typeface="楷体" panose="02010609060101010101" pitchFamily="34" charset="-122"/>
                <a:ea typeface="楷体" panose="02010609060101010101" pitchFamily="34" charset="-122"/>
                <a:cs typeface="楷体" panose="02010609060101010101" pitchFamily="34" charset="-122"/>
              </a:rPr>
              <a:t>那个伤员说</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唉</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同志</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我流了点血</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没有什么说的</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只是我觉得我应该冲到三八线以南负伤</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不该在三八线以北就负</a:t>
            </a:r>
            <a:endParaRPr lang="zh-CN" altLang="en-US" dirty="0">
              <a:latin typeface="楷体" panose="02010609060101010101" pitchFamily="34" charset="-122"/>
              <a:ea typeface="楷体" panose="02010609060101010101" pitchFamily="34" charset="-122"/>
              <a:cs typeface="楷体" panose="02010609060101010101" pitchFamily="34" charset="-122"/>
            </a:endParaRPr>
          </a:p>
          <a:p>
            <a:pPr indent="0" algn="l" fontAlgn="auto" latinLnBrk="1">
              <a:lnSpc>
                <a:spcPct val="150000"/>
              </a:lnSpc>
            </a:pPr>
            <a:r>
              <a:rPr lang="zh-CN" altLang="en-US" dirty="0">
                <a:latin typeface="楷体" panose="02010609060101010101" pitchFamily="34" charset="-122"/>
                <a:ea typeface="楷体" panose="02010609060101010101" pitchFamily="34" charset="-122"/>
                <a:cs typeface="楷体" panose="02010609060101010101" pitchFamily="34" charset="-122"/>
              </a:rPr>
              <a:t>了伤</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另一次</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她到前方参加战斗</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敌人的炮火打得正猛烈的时候</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有几个战士却在那儿满不在乎地缝鞋子。她</a:t>
            </a:r>
            <a:endParaRPr lang="zh-CN" altLang="en-US" dirty="0">
              <a:latin typeface="楷体" panose="02010609060101010101" pitchFamily="34" charset="-122"/>
              <a:ea typeface="楷体" panose="02010609060101010101" pitchFamily="34" charset="-122"/>
              <a:cs typeface="楷体" panose="02010609060101010101" pitchFamily="34" charset="-122"/>
            </a:endParaRPr>
          </a:p>
          <a:p>
            <a:pPr indent="0" algn="l" fontAlgn="auto" latinLnBrk="1">
              <a:lnSpc>
                <a:spcPct val="150000"/>
              </a:lnSpc>
            </a:pPr>
            <a:r>
              <a:rPr lang="zh-CN" altLang="en-US" dirty="0">
                <a:latin typeface="楷体" panose="02010609060101010101" pitchFamily="34" charset="-122"/>
                <a:ea typeface="楷体" panose="02010609060101010101" pitchFamily="34" charset="-122"/>
                <a:cs typeface="楷体" panose="02010609060101010101" pitchFamily="34" charset="-122"/>
              </a:rPr>
              <a:t>惊讶地想</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为什么炮火连天的时候</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战士们干这不相干的事情呢</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一问</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战士们笑着回答</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不缝鞋子</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等一会儿敌人垮</a:t>
            </a:r>
            <a:endParaRPr lang="zh-CN" altLang="en-US" dirty="0">
              <a:latin typeface="楷体" panose="02010609060101010101" pitchFamily="34" charset="-122"/>
              <a:ea typeface="楷体" panose="02010609060101010101" pitchFamily="34" charset="-122"/>
              <a:cs typeface="楷体" panose="02010609060101010101" pitchFamily="34" charset="-122"/>
            </a:endParaRPr>
          </a:p>
          <a:p>
            <a:pPr indent="0" algn="l" fontAlgn="auto" latinLnBrk="1">
              <a:lnSpc>
                <a:spcPct val="150000"/>
              </a:lnSpc>
            </a:pPr>
            <a:r>
              <a:rPr lang="zh-CN" altLang="en-US" dirty="0">
                <a:latin typeface="楷体" panose="02010609060101010101" pitchFamily="34" charset="-122"/>
                <a:ea typeface="楷体" panose="02010609060101010101" pitchFamily="34" charset="-122"/>
                <a:cs typeface="楷体" panose="02010609060101010101" pitchFamily="34" charset="-122"/>
              </a:rPr>
              <a:t>了</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怎样追击呢</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她说到这里</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赞叹地瞧着我说</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你看咱们的战士是不是英雄</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在他们负伤以后</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还想的是前进</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在</a:t>
            </a:r>
            <a:endParaRPr lang="zh-CN" altLang="en-US" dirty="0">
              <a:latin typeface="楷体" panose="02010609060101010101" pitchFamily="34" charset="-122"/>
              <a:ea typeface="楷体" panose="02010609060101010101" pitchFamily="34" charset="-122"/>
              <a:cs typeface="楷体" panose="02010609060101010101" pitchFamily="34" charset="-122"/>
            </a:endParaRPr>
          </a:p>
          <a:p>
            <a:pPr indent="0" algn="l" fontAlgn="auto" latinLnBrk="1">
              <a:lnSpc>
                <a:spcPct val="150000"/>
              </a:lnSpc>
            </a:pPr>
            <a:r>
              <a:rPr lang="zh-CN" altLang="en-US" dirty="0">
                <a:latin typeface="楷体" panose="02010609060101010101" pitchFamily="34" charset="-122"/>
                <a:ea typeface="楷体" panose="02010609060101010101" pitchFamily="34" charset="-122"/>
                <a:cs typeface="楷体" panose="02010609060101010101" pitchFamily="34" charset="-122"/>
              </a:rPr>
              <a:t>敌人的炮火最猛烈的时候</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想的是追击</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我们跟这样的英雄在一起</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怎么会不勇敢起来呢</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我们将来</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也会</a:t>
            </a:r>
            <a:r>
              <a:rPr lang="en-US" altLang="zh-CN" dirty="0">
                <a:latin typeface="楷体" panose="02010609060101010101" pitchFamily="34" charset="-122"/>
                <a:ea typeface="楷体" panose="02010609060101010101" pitchFamily="34" charset="-122"/>
                <a:cs typeface="楷体" panose="02010609060101010101" pitchFamily="34" charset="-122"/>
              </a:rPr>
              <a:t>……”</a:t>
            </a:r>
            <a:endParaRPr lang="en-US" altLang="zh-CN" dirty="0">
              <a:latin typeface="楷体" panose="02010609060101010101" pitchFamily="34" charset="-122"/>
              <a:ea typeface="楷体" panose="02010609060101010101" pitchFamily="34" charset="-122"/>
              <a:cs typeface="楷体" panose="02010609060101010101" pitchFamily="34" charset="-122"/>
            </a:endParaRPr>
          </a:p>
          <a:p>
            <a:pPr indent="457200" algn="l" fontAlgn="auto" latinLnBrk="1">
              <a:lnSpc>
                <a:spcPct val="150000"/>
              </a:lnSpc>
            </a:pP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也会怎样啊</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我追问。</a:t>
            </a:r>
            <a:endParaRPr lang="zh-CN" altLang="en-US" dirty="0">
              <a:latin typeface="楷体" panose="02010609060101010101" pitchFamily="34" charset="-122"/>
              <a:ea typeface="楷体" panose="02010609060101010101" pitchFamily="34" charset="-122"/>
              <a:cs typeface="楷体" panose="02010609060101010101" pitchFamily="34" charset="-122"/>
            </a:endParaRPr>
          </a:p>
          <a:p>
            <a:pPr indent="457200" algn="l" fontAlgn="auto" latinLnBrk="1">
              <a:lnSpc>
                <a:spcPct val="150000"/>
              </a:lnSpc>
            </a:pP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也会</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她低声又笑了一阵</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好像很不容易直说出来。</a:t>
            </a:r>
            <a:endParaRPr lang="zh-CN" altLang="en-US" dirty="0">
              <a:latin typeface="楷体" panose="02010609060101010101" pitchFamily="34" charset="-122"/>
              <a:ea typeface="楷体" panose="02010609060101010101" pitchFamily="34" charset="-122"/>
              <a:cs typeface="楷体" panose="02010609060101010101" pitchFamily="34" charset="-122"/>
            </a:endParaRPr>
          </a:p>
          <a:p>
            <a:pPr indent="457200" algn="l" fontAlgn="auto" latinLnBrk="1">
              <a:lnSpc>
                <a:spcPct val="150000"/>
              </a:lnSpc>
            </a:pP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说呀</a:t>
            </a:r>
            <a:r>
              <a:rPr lang="en-US" altLang="zh-CN" dirty="0">
                <a:latin typeface="楷体" panose="02010609060101010101" pitchFamily="34" charset="-122"/>
                <a:ea typeface="楷体" panose="02010609060101010101" pitchFamily="34" charset="-122"/>
                <a:cs typeface="楷体" panose="02010609060101010101" pitchFamily="34" charset="-122"/>
              </a:rPr>
              <a:t>!”</a:t>
            </a:r>
            <a:endParaRPr lang="en-US" altLang="zh-CN" dirty="0">
              <a:latin typeface="楷体" panose="02010609060101010101" pitchFamily="34" charset="-122"/>
              <a:ea typeface="楷体" panose="02010609060101010101" pitchFamily="34" charset="-122"/>
              <a:cs typeface="楷体" panose="02010609060101010101" pitchFamily="34" charset="-122"/>
            </a:endParaRPr>
          </a:p>
          <a:p>
            <a:pPr indent="457200" algn="l" fontAlgn="auto" latinLnBrk="1">
              <a:lnSpc>
                <a:spcPct val="150000"/>
              </a:lnSpc>
            </a:pPr>
            <a:endParaRPr lang="en-US" altLang="zh-CN" dirty="0">
              <a:latin typeface="楷体" panose="02010609060101010101" pitchFamily="34" charset="-122"/>
              <a:ea typeface="楷体" panose="02010609060101010101" pitchFamily="34" charset="-122"/>
              <a:cs typeface="楷体" panose="02010609060101010101" pitchFamily="34" charset="-122"/>
            </a:endParaRPr>
          </a:p>
        </p:txBody>
      </p:sp>
    </p:spTree>
  </p:cSld>
  <p:clrMapOvr>
    <a:masterClrMapping/>
  </p:clrMapOvr>
  <p:transition>
    <p:split dir="in"/>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1_8#4be6de5ef?sp=1&amp;vcp=1&amp;pid=e4d04ebb4&amp;color=0,0,0&amp;vtp=1&amp;bbb=1&amp;hb=1"/>
          <p:cNvSpPr/>
          <p:nvPr/>
        </p:nvSpPr>
        <p:spPr>
          <a:xfrm>
            <a:off x="502920" y="1197302"/>
            <a:ext cx="11183112" cy="752920"/>
          </a:xfrm>
          <a:prstGeom prst="rect">
            <a:avLst/>
          </a:prstGeom>
          <a:noFill/>
        </p:spPr>
        <p:txBody>
          <a:bodyPr wrap="none" lIns="0" tIns="0" rIns="0" bIns="0" rtlCol="0" anchor="t"/>
          <a:lstStyle/>
          <a:p>
            <a:pPr indent="457200" algn="l" fontAlgn="auto" latinLnBrk="1">
              <a:lnSpc>
                <a:spcPct val="150000"/>
              </a:lnSpc>
            </a:pPr>
            <a:r>
              <a:rPr lang="en-US" altLang="zh-CN" dirty="0">
                <a:latin typeface="楷体" panose="02010609060101010101" pitchFamily="34" charset="-122"/>
                <a:ea typeface="楷体" panose="02010609060101010101" pitchFamily="34" charset="-122"/>
                <a:cs typeface="楷体" panose="02010609060101010101" pitchFamily="34" charset="-122"/>
                <a:sym typeface="+mn-ea"/>
              </a:rPr>
              <a:t>“</a:t>
            </a:r>
            <a:r>
              <a:rPr lang="zh-CN" altLang="en-US" dirty="0">
                <a:latin typeface="楷体" panose="02010609060101010101" pitchFamily="34" charset="-122"/>
                <a:ea typeface="楷体" panose="02010609060101010101" pitchFamily="34" charset="-122"/>
                <a:cs typeface="楷体" panose="02010609060101010101" pitchFamily="34" charset="-122"/>
                <a:sym typeface="+mn-ea"/>
              </a:rPr>
              <a:t>也会当英雄的。</a:t>
            </a:r>
            <a:r>
              <a:rPr lang="en-US" altLang="zh-CN" dirty="0">
                <a:latin typeface="楷体" panose="02010609060101010101" pitchFamily="34" charset="-122"/>
                <a:ea typeface="楷体" panose="02010609060101010101" pitchFamily="34" charset="-122"/>
                <a:cs typeface="楷体" panose="02010609060101010101" pitchFamily="34" charset="-122"/>
                <a:sym typeface="+mn-ea"/>
              </a:rPr>
              <a:t>”</a:t>
            </a:r>
            <a:r>
              <a:rPr lang="zh-CN" altLang="en-US" dirty="0">
                <a:latin typeface="楷体" panose="02010609060101010101" pitchFamily="34" charset="-122"/>
                <a:ea typeface="楷体" panose="02010609060101010101" pitchFamily="34" charset="-122"/>
                <a:cs typeface="楷体" panose="02010609060101010101" pitchFamily="34" charset="-122"/>
                <a:sym typeface="+mn-ea"/>
              </a:rPr>
              <a:t>她鼓足勇气</a:t>
            </a:r>
            <a:r>
              <a:rPr lang="en-US" altLang="zh-CN" dirty="0">
                <a:latin typeface="楷体" panose="02010609060101010101" pitchFamily="34" charset="-122"/>
                <a:ea typeface="楷体" panose="02010609060101010101" pitchFamily="34" charset="-122"/>
                <a:cs typeface="楷体" panose="02010609060101010101" pitchFamily="34" charset="-122"/>
                <a:sym typeface="+mn-ea"/>
              </a:rPr>
              <a:t>,</a:t>
            </a:r>
            <a:r>
              <a:rPr lang="zh-CN" altLang="en-US" dirty="0">
                <a:latin typeface="楷体" panose="02010609060101010101" pitchFamily="34" charset="-122"/>
                <a:ea typeface="楷体" panose="02010609060101010101" pitchFamily="34" charset="-122"/>
                <a:cs typeface="楷体" panose="02010609060101010101" pitchFamily="34" charset="-122"/>
                <a:sym typeface="+mn-ea"/>
              </a:rPr>
              <a:t>说出了她的心灵里美丽的秘密。然后</a:t>
            </a:r>
            <a:r>
              <a:rPr lang="en-US" altLang="zh-CN" dirty="0">
                <a:latin typeface="楷体" panose="02010609060101010101" pitchFamily="34" charset="-122"/>
                <a:ea typeface="楷体" panose="02010609060101010101" pitchFamily="34" charset="-122"/>
                <a:cs typeface="楷体" panose="02010609060101010101" pitchFamily="34" charset="-122"/>
                <a:sym typeface="+mn-ea"/>
              </a:rPr>
              <a:t>,</a:t>
            </a:r>
            <a:r>
              <a:rPr lang="zh-CN" altLang="en-US" dirty="0">
                <a:latin typeface="楷体" panose="02010609060101010101" pitchFamily="34" charset="-122"/>
                <a:ea typeface="楷体" panose="02010609060101010101" pitchFamily="34" charset="-122"/>
                <a:cs typeface="楷体" panose="02010609060101010101" pitchFamily="34" charset="-122"/>
                <a:sym typeface="+mn-ea"/>
              </a:rPr>
              <a:t>她用力踢开一块脚下的石子</a:t>
            </a:r>
            <a:r>
              <a:rPr lang="en-US" altLang="zh-CN" dirty="0">
                <a:latin typeface="楷体" panose="02010609060101010101" pitchFamily="34" charset="-122"/>
                <a:ea typeface="楷体" panose="02010609060101010101" pitchFamily="34" charset="-122"/>
                <a:cs typeface="楷体" panose="02010609060101010101" pitchFamily="34" charset="-122"/>
                <a:sym typeface="+mn-ea"/>
              </a:rPr>
              <a:t>,</a:t>
            </a:r>
            <a:r>
              <a:rPr lang="zh-CN" altLang="en-US" dirty="0">
                <a:latin typeface="楷体" panose="02010609060101010101" pitchFamily="34" charset="-122"/>
                <a:ea typeface="楷体" panose="02010609060101010101" pitchFamily="34" charset="-122"/>
                <a:cs typeface="楷体" panose="02010609060101010101" pitchFamily="34" charset="-122"/>
                <a:sym typeface="+mn-ea"/>
              </a:rPr>
              <a:t>抬起头来。</a:t>
            </a:r>
            <a:endParaRPr lang="zh-CN" altLang="en-US" dirty="0">
              <a:latin typeface="楷体" panose="02010609060101010101" pitchFamily="34" charset="-122"/>
              <a:ea typeface="楷体" panose="02010609060101010101" pitchFamily="34" charset="-122"/>
              <a:cs typeface="楷体" panose="02010609060101010101" pitchFamily="34" charset="-122"/>
            </a:endParaRPr>
          </a:p>
          <a:p>
            <a:pPr indent="0" algn="l" fontAlgn="auto" latinLnBrk="1">
              <a:lnSpc>
                <a:spcPct val="150000"/>
              </a:lnSpc>
            </a:pPr>
            <a:r>
              <a:rPr lang="zh-CN" altLang="en-US" dirty="0">
                <a:latin typeface="楷体" panose="02010609060101010101" pitchFamily="34" charset="-122"/>
                <a:ea typeface="楷体" panose="02010609060101010101" pitchFamily="34" charset="-122"/>
                <a:cs typeface="楷体" panose="02010609060101010101" pitchFamily="34" charset="-122"/>
                <a:sym typeface="+mn-ea"/>
              </a:rPr>
              <a:t>在黑夜里</a:t>
            </a:r>
            <a:r>
              <a:rPr lang="en-US" altLang="zh-CN" dirty="0">
                <a:latin typeface="楷体" panose="02010609060101010101" pitchFamily="34" charset="-122"/>
                <a:ea typeface="楷体" panose="02010609060101010101" pitchFamily="34" charset="-122"/>
                <a:cs typeface="楷体" panose="02010609060101010101" pitchFamily="34" charset="-122"/>
                <a:sym typeface="+mn-ea"/>
              </a:rPr>
              <a:t>,</a:t>
            </a:r>
            <a:r>
              <a:rPr lang="zh-CN" altLang="en-US" dirty="0">
                <a:latin typeface="楷体" panose="02010609060101010101" pitchFamily="34" charset="-122"/>
                <a:ea typeface="楷体" panose="02010609060101010101" pitchFamily="34" charset="-122"/>
                <a:cs typeface="楷体" panose="02010609060101010101" pitchFamily="34" charset="-122"/>
                <a:sym typeface="+mn-ea"/>
              </a:rPr>
              <a:t>也可以看出她的眼睛里闪着青春的火星。</a:t>
            </a:r>
            <a:endParaRPr lang="zh-CN" altLang="en-US" dirty="0">
              <a:latin typeface="楷体" panose="02010609060101010101" pitchFamily="34" charset="-122"/>
              <a:ea typeface="楷体" panose="02010609060101010101" pitchFamily="34" charset="-122"/>
              <a:cs typeface="楷体" panose="02010609060101010101" pitchFamily="34" charset="-122"/>
            </a:endParaRPr>
          </a:p>
          <a:p>
            <a:pPr indent="0" algn="r" fontAlgn="auto" latinLnBrk="1">
              <a:lnSpc>
                <a:spcPct val="150000"/>
              </a:lnSpc>
            </a:pPr>
            <a:r>
              <a:rPr lang="en-US" altLang="zh-CN" dirty="0">
                <a:latin typeface="华文仿宋" panose="02010600040101010101" charset="-122"/>
                <a:ea typeface="华文仿宋" panose="02010600040101010101" charset="-122"/>
                <a:cs typeface="华文仿宋" panose="02010600040101010101" charset="-122"/>
                <a:sym typeface="+mn-ea"/>
              </a:rPr>
              <a:t>1951</a:t>
            </a:r>
            <a:r>
              <a:rPr lang="zh-CN" altLang="en-US" dirty="0">
                <a:latin typeface="华文仿宋" panose="02010600040101010101" charset="-122"/>
                <a:ea typeface="华文仿宋" panose="02010600040101010101" charset="-122"/>
                <a:cs typeface="华文仿宋" panose="02010600040101010101" charset="-122"/>
                <a:sym typeface="+mn-ea"/>
              </a:rPr>
              <a:t>年</a:t>
            </a:r>
            <a:r>
              <a:rPr lang="en-US" altLang="zh-CN" dirty="0">
                <a:latin typeface="华文仿宋" panose="02010600040101010101" charset="-122"/>
                <a:ea typeface="华文仿宋" panose="02010600040101010101" charset="-122"/>
                <a:cs typeface="华文仿宋" panose="02010600040101010101" charset="-122"/>
                <a:sym typeface="+mn-ea"/>
              </a:rPr>
              <a:t>5</a:t>
            </a:r>
            <a:r>
              <a:rPr lang="zh-CN" altLang="en-US" dirty="0">
                <a:latin typeface="华文仿宋" panose="02010600040101010101" charset="-122"/>
                <a:ea typeface="华文仿宋" panose="02010600040101010101" charset="-122"/>
                <a:cs typeface="华文仿宋" panose="02010600040101010101" charset="-122"/>
                <a:sym typeface="+mn-ea"/>
              </a:rPr>
              <a:t>月</a:t>
            </a:r>
            <a:r>
              <a:rPr lang="en-US" altLang="zh-CN" dirty="0">
                <a:latin typeface="华文仿宋" panose="02010600040101010101" charset="-122"/>
                <a:ea typeface="华文仿宋" panose="02010600040101010101" charset="-122"/>
                <a:cs typeface="华文仿宋" panose="02010600040101010101" charset="-122"/>
                <a:sym typeface="+mn-ea"/>
              </a:rPr>
              <a:t>6</a:t>
            </a:r>
            <a:r>
              <a:rPr lang="zh-CN" altLang="en-US" dirty="0">
                <a:latin typeface="华文仿宋" panose="02010600040101010101" charset="-122"/>
                <a:ea typeface="华文仿宋" panose="02010600040101010101" charset="-122"/>
                <a:cs typeface="华文仿宋" panose="02010600040101010101" charset="-122"/>
                <a:sym typeface="+mn-ea"/>
              </a:rPr>
              <a:t>日</a:t>
            </a:r>
            <a:endParaRPr lang="zh-CN" altLang="en-US" dirty="0">
              <a:latin typeface="华文仿宋" panose="02010600040101010101" charset="-122"/>
              <a:ea typeface="华文仿宋" panose="02010600040101010101" charset="-122"/>
              <a:cs typeface="华文仿宋" panose="02010600040101010101" charset="-122"/>
            </a:endParaRPr>
          </a:p>
          <a:p>
            <a:pPr indent="0" algn="r" fontAlgn="auto" latinLnBrk="1">
              <a:lnSpc>
                <a:spcPct val="150000"/>
              </a:lnSpc>
            </a:pPr>
            <a:r>
              <a:rPr lang="en-US" altLang="zh-CN" dirty="0">
                <a:latin typeface="华文仿宋" panose="02010600040101010101" charset="-122"/>
                <a:ea typeface="华文仿宋" panose="02010600040101010101" charset="-122"/>
                <a:cs typeface="华文仿宋" panose="02010600040101010101" charset="-122"/>
                <a:sym typeface="+mn-ea"/>
              </a:rPr>
              <a:t>(</a:t>
            </a:r>
            <a:r>
              <a:rPr lang="zh-CN" altLang="en-US" dirty="0">
                <a:latin typeface="华文仿宋" panose="02010600040101010101" charset="-122"/>
                <a:ea typeface="华文仿宋" panose="02010600040101010101" charset="-122"/>
                <a:cs typeface="华文仿宋" panose="02010600040101010101" charset="-122"/>
                <a:sym typeface="+mn-ea"/>
              </a:rPr>
              <a:t>节选自《魏巍散文选集》</a:t>
            </a:r>
            <a:r>
              <a:rPr lang="en-US" altLang="zh-CN" dirty="0">
                <a:latin typeface="华文仿宋" panose="02010600040101010101" charset="-122"/>
                <a:ea typeface="华文仿宋" panose="02010600040101010101" charset="-122"/>
                <a:cs typeface="华文仿宋" panose="02010600040101010101" charset="-122"/>
                <a:sym typeface="+mn-ea"/>
              </a:rPr>
              <a:t>,</a:t>
            </a:r>
            <a:r>
              <a:rPr lang="zh-CN" altLang="en-US" dirty="0">
                <a:latin typeface="华文仿宋" panose="02010600040101010101" charset="-122"/>
                <a:ea typeface="华文仿宋" panose="02010600040101010101" charset="-122"/>
                <a:cs typeface="华文仿宋" panose="02010600040101010101" charset="-122"/>
                <a:sym typeface="+mn-ea"/>
              </a:rPr>
              <a:t>有改动</a:t>
            </a:r>
            <a:r>
              <a:rPr lang="en-US" altLang="zh-CN" dirty="0">
                <a:latin typeface="华文仿宋" panose="02010600040101010101" charset="-122"/>
                <a:ea typeface="华文仿宋" panose="02010600040101010101" charset="-122"/>
                <a:cs typeface="华文仿宋" panose="02010600040101010101" charset="-122"/>
                <a:sym typeface="+mn-ea"/>
              </a:rPr>
              <a:t>)</a:t>
            </a:r>
            <a:endParaRPr lang="en-US" altLang="zh-CN" dirty="0">
              <a:latin typeface="华文仿宋" panose="02010600040101010101" charset="-122"/>
              <a:ea typeface="华文仿宋" panose="02010600040101010101" charset="-122"/>
              <a:cs typeface="华文仿宋" panose="02010600040101010101" charset="-122"/>
              <a:sym typeface="+mn-ea"/>
            </a:endParaRPr>
          </a:p>
          <a:p>
            <a:pPr indent="0" algn="l" fontAlgn="auto" latinLnBrk="1">
              <a:lnSpc>
                <a:spcPct val="150000"/>
              </a:lnSpc>
            </a:pPr>
            <a:r>
              <a:rPr lang="zh-CN" altLang="en-US" dirty="0">
                <a:latin typeface="华文仿宋" panose="02010600040101010101" charset="-122"/>
                <a:ea typeface="华文仿宋" panose="02010600040101010101" charset="-122"/>
                <a:cs typeface="华文仿宋" panose="02010600040101010101" charset="-122"/>
              </a:rPr>
              <a:t>【注】原文中</a:t>
            </a:r>
            <a:r>
              <a:rPr lang="en-US" altLang="zh-CN" dirty="0">
                <a:latin typeface="华文仿宋" panose="02010600040101010101" charset="-122"/>
                <a:ea typeface="华文仿宋" panose="02010600040101010101" charset="-122"/>
                <a:cs typeface="华文仿宋" panose="02010600040101010101" charset="-122"/>
              </a:rPr>
              <a:t>,</a:t>
            </a:r>
            <a:r>
              <a:rPr lang="zh-CN" altLang="en-US" dirty="0">
                <a:latin typeface="华文仿宋" panose="02010600040101010101" charset="-122"/>
                <a:ea typeface="华文仿宋" panose="02010600040101010101" charset="-122"/>
                <a:cs typeface="华文仿宋" panose="02010600040101010101" charset="-122"/>
              </a:rPr>
              <a:t>作者写了抗美援朝时期在朝鲜战场上的几个青春故事。选文是其中一个青年团员的故事。</a:t>
            </a:r>
            <a:endParaRPr lang="zh-CN" altLang="en-US" dirty="0">
              <a:latin typeface="华文仿宋" panose="02010600040101010101" charset="-122"/>
              <a:ea typeface="华文仿宋" panose="02010600040101010101" charset="-122"/>
              <a:cs typeface="华文仿宋" panose="02010600040101010101" charset="-122"/>
            </a:endParaRPr>
          </a:p>
          <a:p>
            <a:pPr indent="0" algn="l" fontAlgn="auto" latinLnBrk="1">
              <a:lnSpc>
                <a:spcPct val="150000"/>
              </a:lnSpc>
            </a:pPr>
            <a:endParaRPr lang="zh-CN" altLang="en-US" dirty="0">
              <a:latin typeface="华文仿宋" panose="02010600040101010101" charset="-122"/>
              <a:ea typeface="华文仿宋" panose="02010600040101010101" charset="-122"/>
              <a:cs typeface="华文仿宋" panose="02010600040101010101" charset="-122"/>
            </a:endParaRPr>
          </a:p>
          <a:p>
            <a:pPr indent="457200" algn="r" fontAlgn="auto" latinLnBrk="1">
              <a:lnSpc>
                <a:spcPct val="150000"/>
              </a:lnSpc>
            </a:pPr>
            <a:endParaRPr lang="en-US" altLang="zh-CN" dirty="0">
              <a:latin typeface="华文仿宋" panose="02010600040101010101" charset="-122"/>
              <a:ea typeface="华文仿宋" panose="02010600040101010101" charset="-122"/>
              <a:cs typeface="华文仿宋" panose="02010600040101010101" charset="-122"/>
            </a:endParaRPr>
          </a:p>
          <a:p>
            <a:pPr indent="457200" algn="r" fontAlgn="auto" latinLnBrk="1">
              <a:lnSpc>
                <a:spcPct val="150000"/>
              </a:lnSpc>
            </a:pPr>
            <a:endParaRPr lang="en-US" altLang="zh-CN" dirty="0">
              <a:latin typeface="华文仿宋" panose="02010600040101010101" charset="-122"/>
              <a:ea typeface="华文仿宋" panose="02010600040101010101" charset="-122"/>
              <a:cs typeface="华文仿宋" panose="02010600040101010101" charset="-122"/>
            </a:endParaRPr>
          </a:p>
        </p:txBody>
      </p:sp>
      <p:sp>
        <p:nvSpPr>
          <p:cNvPr id="3" name="文本框 2"/>
          <p:cNvSpPr txBox="1"/>
          <p:nvPr/>
        </p:nvSpPr>
        <p:spPr>
          <a:xfrm>
            <a:off x="454660" y="3404235"/>
            <a:ext cx="10573385" cy="368300"/>
          </a:xfrm>
          <a:prstGeom prst="rect">
            <a:avLst/>
          </a:prstGeom>
          <a:noFill/>
        </p:spPr>
        <p:txBody>
          <a:bodyPr wrap="square" rtlCol="0">
            <a:spAutoFit/>
          </a:bodyPr>
          <a:p>
            <a:r>
              <a:rPr lang="en-US" altLang="zh-CN">
                <a:latin typeface="黑体" panose="02010609060101010101" pitchFamily="34" charset="-122"/>
                <a:ea typeface="黑体" panose="02010609060101010101" pitchFamily="34" charset="-122"/>
                <a:cs typeface="黑体" panose="02010609060101010101" pitchFamily="34" charset="-122"/>
              </a:rPr>
              <a:t>1.</a:t>
            </a:r>
            <a:r>
              <a:rPr lang="zh-CN" altLang="en-US">
                <a:latin typeface="黑体" panose="02010609060101010101" pitchFamily="34" charset="-122"/>
                <a:ea typeface="黑体" panose="02010609060101010101" pitchFamily="34" charset="-122"/>
                <a:cs typeface="黑体" panose="02010609060101010101" pitchFamily="34" charset="-122"/>
              </a:rPr>
              <a:t>除编排演出、指挥战士唱歌等文艺工作外</a:t>
            </a:r>
            <a:r>
              <a:rPr lang="en-US" altLang="zh-CN">
                <a:latin typeface="黑体" panose="02010609060101010101" pitchFamily="34" charset="-122"/>
                <a:ea typeface="黑体" panose="02010609060101010101" pitchFamily="34" charset="-122"/>
                <a:cs typeface="黑体" panose="02010609060101010101" pitchFamily="34" charset="-122"/>
              </a:rPr>
              <a:t>,“</a:t>
            </a:r>
            <a:r>
              <a:rPr lang="zh-CN" altLang="en-US">
                <a:latin typeface="黑体" panose="02010609060101010101" pitchFamily="34" charset="-122"/>
                <a:ea typeface="黑体" panose="02010609060101010101" pitchFamily="34" charset="-122"/>
                <a:cs typeface="黑体" panose="02010609060101010101" pitchFamily="34" charset="-122"/>
              </a:rPr>
              <a:t>她</a:t>
            </a:r>
            <a:r>
              <a:rPr lang="en-US" altLang="zh-CN">
                <a:latin typeface="黑体" panose="02010609060101010101" pitchFamily="34" charset="-122"/>
                <a:ea typeface="黑体" panose="02010609060101010101" pitchFamily="34" charset="-122"/>
                <a:cs typeface="黑体" panose="02010609060101010101" pitchFamily="34" charset="-122"/>
              </a:rPr>
              <a:t>”</a:t>
            </a:r>
            <a:r>
              <a:rPr lang="zh-CN" altLang="en-US">
                <a:latin typeface="黑体" panose="02010609060101010101" pitchFamily="34" charset="-122"/>
                <a:ea typeface="黑体" panose="02010609060101010101" pitchFamily="34" charset="-122"/>
                <a:cs typeface="黑体" panose="02010609060101010101" pitchFamily="34" charset="-122"/>
              </a:rPr>
              <a:t>还做了哪些事</a:t>
            </a:r>
            <a:r>
              <a:rPr lang="en-US" altLang="zh-CN">
                <a:latin typeface="黑体" panose="02010609060101010101" pitchFamily="34" charset="-122"/>
                <a:ea typeface="黑体" panose="02010609060101010101" pitchFamily="34" charset="-122"/>
                <a:cs typeface="黑体" panose="02010609060101010101" pitchFamily="34" charset="-122"/>
              </a:rPr>
              <a:t>?</a:t>
            </a:r>
            <a:r>
              <a:rPr lang="zh-CN" altLang="en-US">
                <a:latin typeface="黑体" panose="02010609060101010101" pitchFamily="34" charset="-122"/>
                <a:ea typeface="黑体" panose="02010609060101010101" pitchFamily="34" charset="-122"/>
                <a:cs typeface="黑体" panose="02010609060101010101" pitchFamily="34" charset="-122"/>
              </a:rPr>
              <a:t>请写出三件。</a:t>
            </a:r>
            <a:r>
              <a:rPr lang="en-US" altLang="zh-CN">
                <a:latin typeface="黑体" panose="02010609060101010101" pitchFamily="34" charset="-122"/>
                <a:ea typeface="黑体" panose="02010609060101010101" pitchFamily="34" charset="-122"/>
                <a:cs typeface="黑体" panose="02010609060101010101" pitchFamily="34" charset="-122"/>
              </a:rPr>
              <a:t>(3</a:t>
            </a:r>
            <a:r>
              <a:rPr lang="zh-CN" altLang="en-US">
                <a:latin typeface="黑体" panose="02010609060101010101" pitchFamily="34" charset="-122"/>
                <a:ea typeface="黑体" panose="02010609060101010101" pitchFamily="34" charset="-122"/>
                <a:cs typeface="黑体" panose="02010609060101010101" pitchFamily="34" charset="-122"/>
              </a:rPr>
              <a:t>分</a:t>
            </a:r>
            <a:r>
              <a:rPr lang="en-US" altLang="zh-CN">
                <a:latin typeface="黑体" panose="02010609060101010101" pitchFamily="34" charset="-122"/>
                <a:ea typeface="黑体" panose="02010609060101010101" pitchFamily="34" charset="-122"/>
                <a:cs typeface="黑体" panose="02010609060101010101" pitchFamily="34" charset="-122"/>
              </a:rPr>
              <a:t>)</a:t>
            </a:r>
            <a:endParaRPr lang="en-US" altLang="zh-CN">
              <a:latin typeface="黑体" panose="02010609060101010101" pitchFamily="34" charset="-122"/>
              <a:ea typeface="黑体" panose="02010609060101010101" pitchFamily="34" charset="-122"/>
              <a:cs typeface="黑体" panose="02010609060101010101" pitchFamily="34" charset="-122"/>
            </a:endParaRPr>
          </a:p>
        </p:txBody>
      </p:sp>
      <p:sp>
        <p:nvSpPr>
          <p:cNvPr id="4" name="文本框 3"/>
          <p:cNvSpPr txBox="1"/>
          <p:nvPr/>
        </p:nvSpPr>
        <p:spPr>
          <a:xfrm>
            <a:off x="570865" y="3908425"/>
            <a:ext cx="9246235" cy="368300"/>
          </a:xfrm>
          <a:prstGeom prst="rect">
            <a:avLst/>
          </a:prstGeom>
          <a:noFill/>
        </p:spPr>
        <p:txBody>
          <a:bodyPr wrap="square" rtlCol="0">
            <a:spAutoFit/>
          </a:bodyPr>
          <a:p>
            <a:r>
              <a:rPr lang="en-US" altLang="en-US" b="1">
                <a:solidFill>
                  <a:srgbClr val="FF0000"/>
                </a:solidFill>
                <a:latin typeface="黑体" panose="02010609060101010101" pitchFamily="34" charset="-122"/>
                <a:ea typeface="黑体" panose="02010609060101010101" pitchFamily="34" charset="-122"/>
              </a:rPr>
              <a:t>①</a:t>
            </a:r>
            <a:r>
              <a:rPr lang="zh-CN" altLang="en-US" b="1">
                <a:solidFill>
                  <a:srgbClr val="FF0000"/>
                </a:solidFill>
                <a:latin typeface="黑体" panose="02010609060101010101" pitchFamily="34" charset="-122"/>
                <a:ea typeface="黑体" panose="02010609060101010101" pitchFamily="34" charset="-122"/>
              </a:rPr>
              <a:t>当伙夫　</a:t>
            </a:r>
            <a:r>
              <a:rPr lang="en-US" altLang="en-US" b="1">
                <a:solidFill>
                  <a:srgbClr val="FF0000"/>
                </a:solidFill>
                <a:latin typeface="黑体" panose="02010609060101010101" pitchFamily="34" charset="-122"/>
                <a:ea typeface="黑体" panose="02010609060101010101" pitchFamily="34" charset="-122"/>
              </a:rPr>
              <a:t>②</a:t>
            </a:r>
            <a:r>
              <a:rPr lang="zh-CN" altLang="en-US" b="1">
                <a:solidFill>
                  <a:srgbClr val="FF0000"/>
                </a:solidFill>
                <a:latin typeface="黑体" panose="02010609060101010101" pitchFamily="34" charset="-122"/>
                <a:ea typeface="黑体" panose="02010609060101010101" pitchFamily="34" charset="-122"/>
              </a:rPr>
              <a:t>管理俘虏　</a:t>
            </a:r>
            <a:r>
              <a:rPr lang="en-US" altLang="en-US" b="1">
                <a:solidFill>
                  <a:srgbClr val="FF0000"/>
                </a:solidFill>
                <a:latin typeface="黑体" panose="02010609060101010101" pitchFamily="34" charset="-122"/>
                <a:ea typeface="黑体" panose="02010609060101010101" pitchFamily="34" charset="-122"/>
              </a:rPr>
              <a:t>③</a:t>
            </a:r>
            <a:r>
              <a:rPr lang="zh-CN" altLang="en-US" b="1">
                <a:solidFill>
                  <a:srgbClr val="FF0000"/>
                </a:solidFill>
                <a:latin typeface="黑体" panose="02010609060101010101" pitchFamily="34" charset="-122"/>
                <a:ea typeface="黑体" panose="02010609060101010101" pitchFamily="34" charset="-122"/>
              </a:rPr>
              <a:t>看护伤员　</a:t>
            </a:r>
            <a:r>
              <a:rPr lang="en-US" altLang="en-US" b="1">
                <a:solidFill>
                  <a:srgbClr val="FF0000"/>
                </a:solidFill>
                <a:latin typeface="黑体" panose="02010609060101010101" pitchFamily="34" charset="-122"/>
                <a:ea typeface="黑体" panose="02010609060101010101" pitchFamily="34" charset="-122"/>
              </a:rPr>
              <a:t>④</a:t>
            </a:r>
            <a:r>
              <a:rPr lang="zh-CN" altLang="en-US" b="1">
                <a:solidFill>
                  <a:srgbClr val="FF0000"/>
                </a:solidFill>
                <a:latin typeface="黑体" panose="02010609060101010101" pitchFamily="34" charset="-122"/>
                <a:ea typeface="黑体" panose="02010609060101010101" pitchFamily="34" charset="-122"/>
              </a:rPr>
              <a:t>参加战斗</a:t>
            </a:r>
            <a:endParaRPr lang="zh-CN" altLang="en-US" b="1">
              <a:solidFill>
                <a:srgbClr val="FF0000"/>
              </a:solidFill>
              <a:latin typeface="黑体" panose="02010609060101010101" pitchFamily="34" charset="-122"/>
              <a:ea typeface="黑体" panose="02010609060101010101" pitchFamily="34" charset="-122"/>
            </a:endParaRPr>
          </a:p>
        </p:txBody>
      </p:sp>
      <p:sp>
        <p:nvSpPr>
          <p:cNvPr id="5" name="文本框 4"/>
          <p:cNvSpPr txBox="1"/>
          <p:nvPr/>
        </p:nvSpPr>
        <p:spPr>
          <a:xfrm>
            <a:off x="445135" y="4276725"/>
            <a:ext cx="9749790" cy="368300"/>
          </a:xfrm>
          <a:prstGeom prst="rect">
            <a:avLst/>
          </a:prstGeom>
          <a:noFill/>
        </p:spPr>
        <p:txBody>
          <a:bodyPr wrap="square" rtlCol="0">
            <a:spAutoFit/>
          </a:bodyPr>
          <a:p>
            <a:r>
              <a:rPr lang="en-US" altLang="zh-CN">
                <a:latin typeface="黑体" panose="02010609060101010101" pitchFamily="34" charset="-122"/>
                <a:ea typeface="黑体" panose="02010609060101010101" pitchFamily="34" charset="-122"/>
                <a:cs typeface="黑体" panose="02010609060101010101" pitchFamily="34" charset="-122"/>
              </a:rPr>
              <a:t>2.</a:t>
            </a:r>
            <a:r>
              <a:rPr lang="zh-CN" altLang="en-US">
                <a:latin typeface="黑体" panose="02010609060101010101" pitchFamily="34" charset="-122"/>
                <a:ea typeface="黑体" panose="02010609060101010101" pitchFamily="34" charset="-122"/>
                <a:cs typeface="黑体" panose="02010609060101010101" pitchFamily="34" charset="-122"/>
              </a:rPr>
              <a:t>结合全文内容分析</a:t>
            </a:r>
            <a:r>
              <a:rPr lang="en-US" altLang="zh-CN">
                <a:latin typeface="黑体" panose="02010609060101010101" pitchFamily="34" charset="-122"/>
                <a:ea typeface="黑体" panose="02010609060101010101" pitchFamily="34" charset="-122"/>
                <a:cs typeface="黑体" panose="02010609060101010101" pitchFamily="34" charset="-122"/>
              </a:rPr>
              <a:t>,</a:t>
            </a:r>
            <a:r>
              <a:rPr lang="zh-CN" altLang="en-US">
                <a:latin typeface="黑体" panose="02010609060101010101" pitchFamily="34" charset="-122"/>
                <a:ea typeface="黑体" panose="02010609060101010101" pitchFamily="34" charset="-122"/>
                <a:cs typeface="黑体" panose="02010609060101010101" pitchFamily="34" charset="-122"/>
              </a:rPr>
              <a:t>下面的句子用衬托手法凸显了</a:t>
            </a:r>
            <a:r>
              <a:rPr lang="en-US" altLang="zh-CN">
                <a:latin typeface="黑体" panose="02010609060101010101" pitchFamily="34" charset="-122"/>
                <a:ea typeface="黑体" panose="02010609060101010101" pitchFamily="34" charset="-122"/>
                <a:cs typeface="黑体" panose="02010609060101010101" pitchFamily="34" charset="-122"/>
              </a:rPr>
              <a:t>“</a:t>
            </a:r>
            <a:r>
              <a:rPr lang="zh-CN" altLang="en-US">
                <a:latin typeface="黑体" panose="02010609060101010101" pitchFamily="34" charset="-122"/>
                <a:ea typeface="黑体" panose="02010609060101010101" pitchFamily="34" charset="-122"/>
                <a:cs typeface="黑体" panose="02010609060101010101" pitchFamily="34" charset="-122"/>
              </a:rPr>
              <a:t>她</a:t>
            </a:r>
            <a:r>
              <a:rPr lang="en-US" altLang="zh-CN">
                <a:latin typeface="黑体" panose="02010609060101010101" pitchFamily="34" charset="-122"/>
                <a:ea typeface="黑体" panose="02010609060101010101" pitchFamily="34" charset="-122"/>
                <a:cs typeface="黑体" panose="02010609060101010101" pitchFamily="34" charset="-122"/>
              </a:rPr>
              <a:t>”</a:t>
            </a:r>
            <a:r>
              <a:rPr lang="zh-CN" altLang="en-US">
                <a:latin typeface="黑体" panose="02010609060101010101" pitchFamily="34" charset="-122"/>
                <a:ea typeface="黑体" panose="02010609060101010101" pitchFamily="34" charset="-122"/>
                <a:cs typeface="黑体" panose="02010609060101010101" pitchFamily="34" charset="-122"/>
              </a:rPr>
              <a:t>怎样的品格</a:t>
            </a:r>
            <a:r>
              <a:rPr lang="en-US" altLang="zh-CN">
                <a:latin typeface="黑体" panose="02010609060101010101" pitchFamily="34" charset="-122"/>
                <a:ea typeface="黑体" panose="02010609060101010101" pitchFamily="34" charset="-122"/>
                <a:cs typeface="黑体" panose="02010609060101010101" pitchFamily="34" charset="-122"/>
              </a:rPr>
              <a:t>?(4</a:t>
            </a:r>
            <a:r>
              <a:rPr lang="zh-CN" altLang="en-US">
                <a:latin typeface="黑体" panose="02010609060101010101" pitchFamily="34" charset="-122"/>
                <a:ea typeface="黑体" panose="02010609060101010101" pitchFamily="34" charset="-122"/>
                <a:cs typeface="黑体" panose="02010609060101010101" pitchFamily="34" charset="-122"/>
              </a:rPr>
              <a:t>分</a:t>
            </a:r>
            <a:r>
              <a:rPr lang="en-US" altLang="zh-CN">
                <a:latin typeface="黑体" panose="02010609060101010101" pitchFamily="34" charset="-122"/>
                <a:ea typeface="黑体" panose="02010609060101010101" pitchFamily="34" charset="-122"/>
                <a:cs typeface="黑体" panose="02010609060101010101" pitchFamily="34" charset="-122"/>
              </a:rPr>
              <a:t>)</a:t>
            </a:r>
            <a:endParaRPr lang="en-US" altLang="zh-CN">
              <a:latin typeface="黑体" panose="02010609060101010101" pitchFamily="34" charset="-122"/>
              <a:ea typeface="黑体" panose="02010609060101010101" pitchFamily="34" charset="-122"/>
              <a:cs typeface="黑体" panose="02010609060101010101" pitchFamily="34" charset="-122"/>
            </a:endParaRPr>
          </a:p>
        </p:txBody>
      </p:sp>
      <p:sp>
        <p:nvSpPr>
          <p:cNvPr id="6" name="文本框 5"/>
          <p:cNvSpPr txBox="1"/>
          <p:nvPr/>
        </p:nvSpPr>
        <p:spPr>
          <a:xfrm>
            <a:off x="648335" y="4945380"/>
            <a:ext cx="7812405" cy="829945"/>
          </a:xfrm>
          <a:prstGeom prst="rect">
            <a:avLst/>
          </a:prstGeom>
          <a:ln w="12700">
            <a:solidFill>
              <a:schemeClr val="tx1"/>
            </a:solidFill>
          </a:ln>
        </p:spPr>
        <p:txBody>
          <a:bodyPr wrap="square">
            <a:spAutoFit/>
          </a:bodyPr>
          <a:p>
            <a:pPr indent="0" defTabSz="266700" fontAlgn="auto">
              <a:lnSpc>
                <a:spcPct val="150000"/>
              </a:lnSpc>
              <a:spcBef>
                <a:spcPct val="0"/>
              </a:spcBef>
              <a:spcAft>
                <a:spcPct val="0"/>
              </a:spcAft>
            </a:pPr>
            <a:r>
              <a:rPr lang="zh-CN" altLang="en-US" sz="1600">
                <a:latin typeface="楷体" panose="02010609060101010101" pitchFamily="34" charset="-122"/>
                <a:ea typeface="楷体" panose="02010609060101010101" pitchFamily="34" charset="-122"/>
                <a:cs typeface="楷体" panose="02010609060101010101" pitchFamily="34" charset="-122"/>
              </a:rPr>
              <a:t>在汉江对岸敌人探照灯的亮光里</a:t>
            </a:r>
            <a:r>
              <a:rPr lang="en-US" altLang="zh-CN" sz="1600">
                <a:latin typeface="楷体" panose="02010609060101010101" pitchFamily="34" charset="-122"/>
                <a:ea typeface="楷体" panose="02010609060101010101" pitchFamily="34" charset="-122"/>
                <a:cs typeface="楷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她的臂膀在轻捷地舞动着</a:t>
            </a:r>
            <a:r>
              <a:rPr lang="en-US" altLang="zh-CN" sz="1600">
                <a:latin typeface="楷体" panose="02010609060101010101" pitchFamily="34" charset="-122"/>
                <a:ea typeface="楷体" panose="02010609060101010101" pitchFamily="34" charset="-122"/>
                <a:cs typeface="楷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打着拍子。</a:t>
            </a:r>
            <a:endParaRPr lang="zh-CN" altLang="en-US" sz="1600">
              <a:latin typeface="楷体" panose="02010609060101010101" pitchFamily="34" charset="-122"/>
              <a:ea typeface="楷体" panose="02010609060101010101" pitchFamily="34" charset="-122"/>
              <a:cs typeface="楷体" panose="02010609060101010101" pitchFamily="34" charset="-122"/>
            </a:endParaRPr>
          </a:p>
          <a:p>
            <a:pPr indent="0" defTabSz="266700" fontAlgn="auto">
              <a:lnSpc>
                <a:spcPct val="150000"/>
              </a:lnSpc>
              <a:spcBef>
                <a:spcPct val="0"/>
              </a:spcBef>
              <a:spcAft>
                <a:spcPct val="0"/>
              </a:spcAft>
            </a:pPr>
            <a:r>
              <a:rPr lang="zh-CN" altLang="en-US" sz="1600">
                <a:latin typeface="楷体" panose="02010609060101010101" pitchFamily="34" charset="-122"/>
                <a:ea typeface="楷体" panose="02010609060101010101" pitchFamily="34" charset="-122"/>
                <a:cs typeface="楷体" panose="02010609060101010101" pitchFamily="34" charset="-122"/>
              </a:rPr>
              <a:t>两只手在脑后一叉就仰着休息起来</a:t>
            </a:r>
            <a:r>
              <a:rPr lang="en-US" altLang="zh-CN" sz="1600">
                <a:latin typeface="楷体" panose="02010609060101010101" pitchFamily="34" charset="-122"/>
                <a:ea typeface="楷体" panose="02010609060101010101" pitchFamily="34" charset="-122"/>
                <a:cs typeface="楷体" panose="02010609060101010101" pitchFamily="34" charset="-122"/>
              </a:rPr>
              <a:t>,</a:t>
            </a:r>
            <a:r>
              <a:rPr lang="zh-CN" altLang="en-US" sz="1600">
                <a:latin typeface="楷体" panose="02010609060101010101" pitchFamily="34" charset="-122"/>
                <a:ea typeface="楷体" panose="02010609060101010101" pitchFamily="34" charset="-122"/>
                <a:cs typeface="楷体" panose="02010609060101010101" pitchFamily="34" charset="-122"/>
              </a:rPr>
              <a:t>两条辫子垂在积雪上。</a:t>
            </a:r>
            <a:endParaRPr lang="zh-CN" altLang="en-US" sz="1600">
              <a:latin typeface="楷体" panose="02010609060101010101" pitchFamily="34" charset="-122"/>
              <a:ea typeface="楷体" panose="02010609060101010101" pitchFamily="34" charset="-122"/>
              <a:cs typeface="楷体" panose="02010609060101010101" pitchFamily="34"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474345" y="1310640"/>
            <a:ext cx="11222355" cy="2999740"/>
          </a:xfrm>
          <a:prstGeom prst="rect">
            <a:avLst/>
          </a:prstGeom>
          <a:noFill/>
        </p:spPr>
        <p:txBody>
          <a:bodyPr wrap="square" rtlCol="0">
            <a:spAutoFit/>
          </a:bodyPr>
          <a:p>
            <a:pPr indent="0" fontAlgn="auto">
              <a:lnSpc>
                <a:spcPct val="150000"/>
              </a:lnSpc>
            </a:pP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【示例一】</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敌人探照灯的亮光</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与</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她</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轻捷地打着拍子的轻盈状态有鲜明反差</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衬托了</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她</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在紧张危险的战场上英勇无畏的精神品质。</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积雪</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点出当时环境的恶劣</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而</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她</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竟然在这样寒冷的雪地上仰面休息</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衬托出</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她</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坦然、愉快的状态。使用衬托手法</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能凸显</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她</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不怕牺牲、勇敢坚强的革命乐观主义精神</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赞美了</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她</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美丽的青春。</a:t>
            </a:r>
            <a:endPar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endParaRPr>
          </a:p>
          <a:p>
            <a:pPr indent="0" fontAlgn="auto">
              <a:lnSpc>
                <a:spcPct val="150000"/>
              </a:lnSpc>
            </a:pP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【示例二】</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敌人探照灯的亮光</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照在</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我</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方阵地上</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表现了战事的紧张。在这样的环境中</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她</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依然轻捷从容地打着拍子</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依然可以在寒冷的积雪上坦然、愉快地仰面休息</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衬托出</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她</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在艰难困苦、激烈尖锐的战场上艰苦奋斗、勇敢坚强的高尚品格</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突出了</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她</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的革命乐观主义精神</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赞美了</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她</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美丽的青春。</a:t>
            </a:r>
            <a:endPar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endParaRPr>
          </a:p>
        </p:txBody>
      </p:sp>
      <p:sp>
        <p:nvSpPr>
          <p:cNvPr id="13" name="文本框 12"/>
          <p:cNvSpPr txBox="1"/>
          <p:nvPr/>
        </p:nvSpPr>
        <p:spPr>
          <a:xfrm>
            <a:off x="677545" y="4596130"/>
            <a:ext cx="10709275" cy="368300"/>
          </a:xfrm>
          <a:prstGeom prst="rect">
            <a:avLst/>
          </a:prstGeom>
          <a:noFill/>
        </p:spPr>
        <p:txBody>
          <a:bodyPr wrap="square" rtlCol="0">
            <a:spAutoFit/>
          </a:bodyPr>
          <a:p>
            <a:r>
              <a:rPr lang="en-US" altLang="zh-CN">
                <a:latin typeface="黑体" panose="02010609060101010101" pitchFamily="34" charset="-122"/>
                <a:ea typeface="黑体" panose="02010609060101010101" pitchFamily="34" charset="-122"/>
                <a:cs typeface="黑体" panose="02010609060101010101" pitchFamily="34" charset="-122"/>
              </a:rPr>
              <a:t>3.</a:t>
            </a:r>
            <a:r>
              <a:rPr lang="zh-CN" altLang="en-US">
                <a:latin typeface="黑体" panose="02010609060101010101" pitchFamily="34" charset="-122"/>
                <a:ea typeface="黑体" panose="02010609060101010101" pitchFamily="34" charset="-122"/>
                <a:cs typeface="黑体" panose="02010609060101010101" pitchFamily="34" charset="-122"/>
              </a:rPr>
              <a:t>文中女青年没有用姓名而用</a:t>
            </a:r>
            <a:r>
              <a:rPr lang="en-US" altLang="zh-CN">
                <a:latin typeface="黑体" panose="02010609060101010101" pitchFamily="34" charset="-122"/>
                <a:ea typeface="黑体" panose="02010609060101010101" pitchFamily="34" charset="-122"/>
                <a:cs typeface="黑体" panose="02010609060101010101" pitchFamily="34" charset="-122"/>
              </a:rPr>
              <a:t>“</a:t>
            </a:r>
            <a:r>
              <a:rPr lang="zh-CN" altLang="en-US">
                <a:latin typeface="黑体" panose="02010609060101010101" pitchFamily="34" charset="-122"/>
                <a:ea typeface="黑体" panose="02010609060101010101" pitchFamily="34" charset="-122"/>
                <a:cs typeface="黑体" panose="02010609060101010101" pitchFamily="34" charset="-122"/>
              </a:rPr>
              <a:t>她</a:t>
            </a:r>
            <a:r>
              <a:rPr lang="en-US" altLang="zh-CN">
                <a:latin typeface="黑体" panose="02010609060101010101" pitchFamily="34" charset="-122"/>
                <a:ea typeface="黑体" panose="02010609060101010101" pitchFamily="34" charset="-122"/>
                <a:cs typeface="黑体" panose="02010609060101010101" pitchFamily="34" charset="-122"/>
              </a:rPr>
              <a:t>”</a:t>
            </a:r>
            <a:r>
              <a:rPr lang="zh-CN" altLang="en-US">
                <a:latin typeface="黑体" panose="02010609060101010101" pitchFamily="34" charset="-122"/>
                <a:ea typeface="黑体" panose="02010609060101010101" pitchFamily="34" charset="-122"/>
                <a:cs typeface="黑体" panose="02010609060101010101" pitchFamily="34" charset="-122"/>
              </a:rPr>
              <a:t>来指代</a:t>
            </a:r>
            <a:r>
              <a:rPr lang="en-US" altLang="zh-CN">
                <a:latin typeface="黑体" panose="02010609060101010101" pitchFamily="34" charset="-122"/>
                <a:ea typeface="黑体" panose="02010609060101010101" pitchFamily="34" charset="-122"/>
                <a:cs typeface="黑体" panose="02010609060101010101" pitchFamily="34" charset="-122"/>
              </a:rPr>
              <a:t>,</a:t>
            </a:r>
            <a:r>
              <a:rPr lang="zh-CN" altLang="en-US">
                <a:latin typeface="黑体" panose="02010609060101010101" pitchFamily="34" charset="-122"/>
                <a:ea typeface="黑体" panose="02010609060101010101" pitchFamily="34" charset="-122"/>
                <a:cs typeface="黑体" panose="02010609060101010101" pitchFamily="34" charset="-122"/>
              </a:rPr>
              <a:t>为什么</a:t>
            </a:r>
            <a:r>
              <a:rPr lang="en-US" altLang="zh-CN">
                <a:latin typeface="黑体" panose="02010609060101010101" pitchFamily="34" charset="-122"/>
                <a:ea typeface="黑体" panose="02010609060101010101" pitchFamily="34" charset="-122"/>
                <a:cs typeface="黑体" panose="02010609060101010101" pitchFamily="34" charset="-122"/>
              </a:rPr>
              <a:t>?</a:t>
            </a:r>
            <a:r>
              <a:rPr lang="zh-CN" altLang="en-US">
                <a:latin typeface="黑体" panose="02010609060101010101" pitchFamily="34" charset="-122"/>
                <a:ea typeface="黑体" panose="02010609060101010101" pitchFamily="34" charset="-122"/>
                <a:cs typeface="黑体" panose="02010609060101010101" pitchFamily="34" charset="-122"/>
              </a:rPr>
              <a:t>请简要分析。</a:t>
            </a:r>
            <a:r>
              <a:rPr lang="en-US" altLang="zh-CN">
                <a:latin typeface="黑体" panose="02010609060101010101" pitchFamily="34" charset="-122"/>
                <a:ea typeface="黑体" panose="02010609060101010101" pitchFamily="34" charset="-122"/>
                <a:cs typeface="黑体" panose="02010609060101010101" pitchFamily="34" charset="-122"/>
              </a:rPr>
              <a:t>(4</a:t>
            </a:r>
            <a:r>
              <a:rPr lang="zh-CN" altLang="en-US">
                <a:latin typeface="黑体" panose="02010609060101010101" pitchFamily="34" charset="-122"/>
                <a:ea typeface="黑体" panose="02010609060101010101" pitchFamily="34" charset="-122"/>
                <a:cs typeface="黑体" panose="02010609060101010101" pitchFamily="34" charset="-122"/>
              </a:rPr>
              <a:t>分</a:t>
            </a:r>
            <a:r>
              <a:rPr lang="en-US" altLang="zh-CN">
                <a:latin typeface="黑体" panose="02010609060101010101" pitchFamily="34" charset="-122"/>
                <a:ea typeface="黑体" panose="02010609060101010101" pitchFamily="34" charset="-122"/>
                <a:cs typeface="黑体" panose="02010609060101010101" pitchFamily="34" charset="-122"/>
              </a:rPr>
              <a:t>)</a:t>
            </a:r>
            <a:endParaRPr lang="en-US" altLang="zh-CN">
              <a:latin typeface="黑体" panose="02010609060101010101" pitchFamily="34" charset="-122"/>
              <a:ea typeface="黑体" panose="02010609060101010101" pitchFamily="34" charset="-122"/>
              <a:cs typeface="黑体" panose="02010609060101010101" pitchFamily="34"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p:nvPr>
            <p:custDataLst>
              <p:tags r:id="rId1"/>
            </p:custDataLst>
          </p:nvPr>
        </p:nvGraphicFramePr>
        <p:xfrm>
          <a:off x="619125" y="1126490"/>
          <a:ext cx="10913745" cy="5062855"/>
        </p:xfrm>
        <a:graphic>
          <a:graphicData uri="http://schemas.openxmlformats.org/drawingml/2006/table">
            <a:tbl>
              <a:tblPr/>
              <a:tblGrid>
                <a:gridCol w="1100455"/>
                <a:gridCol w="9813290"/>
              </a:tblGrid>
              <a:tr h="760730">
                <a:tc>
                  <a:txBody>
                    <a:bodyPr/>
                    <a:p>
                      <a:pPr marL="0" indent="0" algn="ctr">
                        <a:spcBef>
                          <a:spcPct val="0"/>
                        </a:spcBef>
                        <a:spcAft>
                          <a:spcPct val="0"/>
                        </a:spcAft>
                      </a:pPr>
                      <a:r>
                        <a:rPr lang="zh-CN" sz="1600" b="1">
                          <a:solidFill>
                            <a:srgbClr val="FF0000"/>
                          </a:solidFill>
                          <a:latin typeface="宋体" panose="02010600030101010101" pitchFamily="2" charset="-122"/>
                          <a:ea typeface="宋体" panose="02010600030101010101" pitchFamily="2" charset="-122"/>
                        </a:rPr>
                        <a:t>第一层级</a:t>
                      </a:r>
                      <a:endParaRPr lang="zh-CN" sz="1600" b="1">
                        <a:solidFill>
                          <a:srgbClr val="FF0000"/>
                        </a:solidFill>
                        <a:latin typeface="宋体" panose="02010600030101010101" pitchFamily="2" charset="-122"/>
                        <a:ea typeface="宋体" panose="02010600030101010101" pitchFamily="2" charset="-122"/>
                      </a:endParaRPr>
                    </a:p>
                  </a:txBody>
                  <a:tcPr marL="14604" marR="14604" marT="14604" marB="14604" anchor="ctr" anchorCtr="0">
                    <a:lnL w="9525" cap="flat" cmpd="sng">
                      <a:solidFill>
                        <a:srgbClr val="999999"/>
                      </a:solidFill>
                      <a:prstDash val="solid"/>
                      <a:headEnd type="none" w="med" len="med"/>
                      <a:tailEnd type="none" w="med" len="med"/>
                    </a:lnL>
                    <a:lnR w="3175" cap="flat" cmpd="sng">
                      <a:solidFill>
                        <a:srgbClr val="999999"/>
                      </a:solidFill>
                      <a:prstDash val="solid"/>
                      <a:headEnd type="none" w="med" len="med"/>
                      <a:tailEnd type="none" w="med" len="med"/>
                    </a:lnR>
                    <a:lnT w="9525" cap="flat" cmpd="sng">
                      <a:solidFill>
                        <a:srgbClr val="999999"/>
                      </a:solidFill>
                      <a:prstDash val="solid"/>
                      <a:headEnd type="none" w="med" len="med"/>
                      <a:tailEnd type="none" w="med" len="med"/>
                    </a:lnT>
                    <a:lnB w="3175" cap="flat" cmpd="sng">
                      <a:solidFill>
                        <a:srgbClr val="999999"/>
                      </a:solidFill>
                      <a:prstDash val="solid"/>
                      <a:headEnd type="none" w="med" len="med"/>
                      <a:tailEnd type="none" w="med" len="med"/>
                    </a:lnB>
                    <a:noFill/>
                  </a:tcPr>
                </a:tc>
                <a:tc>
                  <a:txBody>
                    <a:bodyPr/>
                    <a:p>
                      <a:pPr marL="0" indent="0">
                        <a:spcBef>
                          <a:spcPct val="0"/>
                        </a:spcBef>
                        <a:spcAft>
                          <a:spcPct val="0"/>
                        </a:spcAft>
                      </a:pP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【示例一】因为作者没有问</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她</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的名字</a:t>
                      </a:r>
                      <a:r>
                        <a:rPr lang="en-US" alt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不知道</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她</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叫什么。</a:t>
                      </a:r>
                      <a:endParaRPr lang="zh-CN" sz="1600" b="1">
                        <a:solidFill>
                          <a:srgbClr val="FF0000"/>
                        </a:solidFill>
                        <a:latin typeface="宋体" panose="02010600030101010101" pitchFamily="2" charset="-122"/>
                        <a:ea typeface="宋体" panose="02010600030101010101" pitchFamily="2" charset="-122"/>
                        <a:cs typeface="宋体" panose="02010600030101010101" pitchFamily="2" charset="-122"/>
                      </a:endParaRPr>
                    </a:p>
                    <a:p>
                      <a:pPr marL="0" indent="0">
                        <a:spcBef>
                          <a:spcPct val="0"/>
                        </a:spcBef>
                        <a:spcAft>
                          <a:spcPct val="0"/>
                        </a:spcAft>
                      </a:pP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【示例二】</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她</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是个不怕牺牲的革命战士</a:t>
                      </a:r>
                      <a:r>
                        <a:rPr lang="en-US" alt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非常乐观</a:t>
                      </a:r>
                      <a:r>
                        <a:rPr lang="en-US" alt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青春美丽。</a:t>
                      </a:r>
                      <a:endParaRPr lang="zh-CN" sz="1600" b="1">
                        <a:solidFill>
                          <a:srgbClr val="FF0000"/>
                        </a:solidFill>
                        <a:latin typeface="宋体" panose="02010600030101010101" pitchFamily="2" charset="-122"/>
                        <a:ea typeface="宋体" panose="02010600030101010101" pitchFamily="2" charset="-122"/>
                        <a:cs typeface="宋体" panose="02010600030101010101" pitchFamily="2" charset="-122"/>
                      </a:endParaRPr>
                    </a:p>
                    <a:p>
                      <a:pPr marL="0" indent="0">
                        <a:spcBef>
                          <a:spcPct val="0"/>
                        </a:spcBef>
                        <a:spcAft>
                          <a:spcPct val="0"/>
                        </a:spcAft>
                      </a:pP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【示例三】她们都一样</a:t>
                      </a:r>
                      <a:r>
                        <a:rPr lang="en-US" alt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都是英雄。</a:t>
                      </a:r>
                      <a:endParaRPr lang="zh-CN" sz="1600" b="1">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26670" marR="26670" marT="14604" marB="14604" anchor="ctr" anchorCtr="0">
                    <a:lnL w="3175" cap="flat" cmpd="sng">
                      <a:solidFill>
                        <a:srgbClr val="999999"/>
                      </a:solidFill>
                      <a:prstDash val="solid"/>
                      <a:headEnd type="none" w="med" len="med"/>
                      <a:tailEnd type="none" w="med" len="med"/>
                    </a:lnL>
                    <a:lnR w="9525" cap="flat" cmpd="sng">
                      <a:solidFill>
                        <a:srgbClr val="999999"/>
                      </a:solidFill>
                      <a:prstDash val="solid"/>
                      <a:headEnd type="none" w="med" len="med"/>
                      <a:tailEnd type="none" w="med" len="med"/>
                    </a:lnR>
                    <a:lnT w="9525" cap="flat" cmpd="sng">
                      <a:solidFill>
                        <a:srgbClr val="999999"/>
                      </a:solidFill>
                      <a:prstDash val="solid"/>
                      <a:headEnd type="none" w="med" len="med"/>
                      <a:tailEnd type="none" w="med" len="med"/>
                    </a:lnT>
                    <a:lnB w="3175" cap="flat" cmpd="sng">
                      <a:solidFill>
                        <a:srgbClr val="999999"/>
                      </a:solidFill>
                      <a:prstDash val="solid"/>
                      <a:headEnd type="none" w="med" len="med"/>
                      <a:tailEnd type="none" w="med" len="med"/>
                    </a:lnB>
                    <a:noFill/>
                  </a:tcPr>
                </a:tc>
              </a:tr>
              <a:tr h="1492250">
                <a:tc>
                  <a:txBody>
                    <a:bodyPr/>
                    <a:p>
                      <a:pPr marL="0" indent="0" algn="ctr">
                        <a:spcBef>
                          <a:spcPct val="0"/>
                        </a:spcBef>
                        <a:spcAft>
                          <a:spcPct val="0"/>
                        </a:spcAft>
                      </a:pPr>
                      <a:r>
                        <a:rPr lang="zh-CN" sz="1600" b="1">
                          <a:solidFill>
                            <a:srgbClr val="FF0000"/>
                          </a:solidFill>
                          <a:latin typeface="宋体" panose="02010600030101010101" pitchFamily="2" charset="-122"/>
                          <a:ea typeface="宋体" panose="02010600030101010101" pitchFamily="2" charset="-122"/>
                        </a:rPr>
                        <a:t>第二层级</a:t>
                      </a:r>
                      <a:endParaRPr lang="zh-CN" sz="1600" b="1">
                        <a:solidFill>
                          <a:srgbClr val="FF0000"/>
                        </a:solidFill>
                        <a:latin typeface="宋体" panose="02010600030101010101" pitchFamily="2" charset="-122"/>
                        <a:ea typeface="宋体" panose="02010600030101010101" pitchFamily="2" charset="-122"/>
                      </a:endParaRPr>
                    </a:p>
                  </a:txBody>
                  <a:tcPr marL="14604" marR="14604" marT="14604" marB="14604" anchor="ctr" anchorCtr="0">
                    <a:lnL w="9525" cap="flat" cmpd="sng">
                      <a:solidFill>
                        <a:srgbClr val="999999"/>
                      </a:solidFill>
                      <a:prstDash val="solid"/>
                      <a:headEnd type="none" w="med" len="med"/>
                      <a:tailEnd type="none" w="med" len="med"/>
                    </a:lnL>
                    <a:lnR w="3175" cap="flat" cmpd="sng">
                      <a:solidFill>
                        <a:srgbClr val="999999"/>
                      </a:solidFill>
                      <a:prstDash val="solid"/>
                      <a:headEnd type="none" w="med" len="med"/>
                      <a:tailEnd type="none" w="med" len="med"/>
                    </a:lnR>
                    <a:lnT w="3175" cap="flat" cmpd="sng">
                      <a:solidFill>
                        <a:srgbClr val="999999"/>
                      </a:solidFill>
                      <a:prstDash val="solid"/>
                      <a:headEnd type="none" w="med" len="med"/>
                      <a:tailEnd type="none" w="med" len="med"/>
                    </a:lnT>
                    <a:lnB w="3175" cap="flat" cmpd="sng">
                      <a:solidFill>
                        <a:srgbClr val="999999"/>
                      </a:solidFill>
                      <a:prstDash val="solid"/>
                      <a:headEnd type="none" w="med" len="med"/>
                      <a:tailEnd type="none" w="med" len="med"/>
                    </a:lnB>
                    <a:noFill/>
                  </a:tcPr>
                </a:tc>
                <a:tc>
                  <a:txBody>
                    <a:bodyPr/>
                    <a:p>
                      <a:pPr marL="0" indent="0">
                        <a:spcBef>
                          <a:spcPct val="0"/>
                        </a:spcBef>
                        <a:spcAft>
                          <a:spcPct val="0"/>
                        </a:spcAft>
                      </a:pP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【示例一】作者用</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她</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来指代</a:t>
                      </a:r>
                      <a:r>
                        <a:rPr lang="en-US" alt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是因为</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她</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是朝鲜战场上诸多青年团员的代表。这是作者对这一类闪着青春火光的青年团员的赞美</a:t>
                      </a:r>
                      <a:r>
                        <a:rPr lang="en-US" alt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是对美丽青春的歌颂。</a:t>
                      </a:r>
                      <a:endParaRPr lang="zh-CN" sz="1600" b="1">
                        <a:solidFill>
                          <a:srgbClr val="FF0000"/>
                        </a:solidFill>
                        <a:latin typeface="宋体" panose="02010600030101010101" pitchFamily="2" charset="-122"/>
                        <a:ea typeface="宋体" panose="02010600030101010101" pitchFamily="2" charset="-122"/>
                        <a:cs typeface="宋体" panose="02010600030101010101" pitchFamily="2" charset="-122"/>
                      </a:endParaRPr>
                    </a:p>
                    <a:p>
                      <a:pPr marL="0" indent="0">
                        <a:spcBef>
                          <a:spcPct val="0"/>
                        </a:spcBef>
                        <a:spcAft>
                          <a:spcPct val="0"/>
                        </a:spcAft>
                      </a:pP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【示例二】作者没问过</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她</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的名字</a:t>
                      </a:r>
                      <a:r>
                        <a:rPr lang="en-US" alt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但是在采访中了解了</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她</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很多故事</a:t>
                      </a:r>
                      <a:r>
                        <a:rPr lang="en-US" alt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她</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是一个有决心、有家国情怀的革命战士</a:t>
                      </a:r>
                      <a:r>
                        <a:rPr lang="en-US" alt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能引起读者的共鸣。</a:t>
                      </a:r>
                      <a:endParaRPr lang="zh-CN" sz="1600" b="1">
                        <a:solidFill>
                          <a:srgbClr val="FF0000"/>
                        </a:solidFill>
                        <a:latin typeface="宋体" panose="02010600030101010101" pitchFamily="2" charset="-122"/>
                        <a:ea typeface="宋体" panose="02010600030101010101" pitchFamily="2" charset="-122"/>
                        <a:cs typeface="宋体" panose="02010600030101010101" pitchFamily="2" charset="-122"/>
                      </a:endParaRPr>
                    </a:p>
                    <a:p>
                      <a:pPr marL="0" indent="0">
                        <a:spcBef>
                          <a:spcPct val="0"/>
                        </a:spcBef>
                        <a:spcAft>
                          <a:spcPct val="0"/>
                        </a:spcAft>
                      </a:pP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【示例三】</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她</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是朝鲜战场上进步很快的青年中的一个</a:t>
                      </a:r>
                      <a:r>
                        <a:rPr lang="en-US" alt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是我们的榜样。朝鲜战场上有很多像</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她</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这样有革命精神的战士</a:t>
                      </a:r>
                      <a:r>
                        <a:rPr lang="en-US" alt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作者号召我们向他们学习。</a:t>
                      </a:r>
                      <a:endParaRPr lang="zh-CN" sz="1600" b="1">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26670" marR="26670" marT="14604" marB="14604" anchor="ctr" anchorCtr="0">
                    <a:lnL w="3175" cap="flat" cmpd="sng">
                      <a:solidFill>
                        <a:srgbClr val="999999"/>
                      </a:solidFill>
                      <a:prstDash val="solid"/>
                      <a:headEnd type="none" w="med" len="med"/>
                      <a:tailEnd type="none" w="med" len="med"/>
                    </a:lnL>
                    <a:lnR w="9525" cap="flat" cmpd="sng">
                      <a:solidFill>
                        <a:srgbClr val="999999"/>
                      </a:solidFill>
                      <a:prstDash val="solid"/>
                      <a:headEnd type="none" w="med" len="med"/>
                      <a:tailEnd type="none" w="med" len="med"/>
                    </a:lnR>
                    <a:lnT w="3175" cap="flat" cmpd="sng">
                      <a:solidFill>
                        <a:srgbClr val="999999"/>
                      </a:solidFill>
                      <a:prstDash val="solid"/>
                      <a:headEnd type="none" w="med" len="med"/>
                      <a:tailEnd type="none" w="med" len="med"/>
                    </a:lnT>
                    <a:lnB w="3175" cap="flat" cmpd="sng">
                      <a:solidFill>
                        <a:srgbClr val="999999"/>
                      </a:solidFill>
                      <a:prstDash val="solid"/>
                      <a:headEnd type="none" w="med" len="med"/>
                      <a:tailEnd type="none" w="med" len="med"/>
                    </a:lnB>
                    <a:noFill/>
                  </a:tcPr>
                </a:tc>
              </a:tr>
              <a:tr h="2809875">
                <a:tc>
                  <a:txBody>
                    <a:bodyPr/>
                    <a:p>
                      <a:pPr marL="0" indent="0" algn="ctr">
                        <a:spcBef>
                          <a:spcPct val="0"/>
                        </a:spcBef>
                        <a:spcAft>
                          <a:spcPct val="0"/>
                        </a:spcAft>
                      </a:pPr>
                      <a:r>
                        <a:rPr lang="zh-CN" sz="1600" b="1">
                          <a:solidFill>
                            <a:srgbClr val="FF0000"/>
                          </a:solidFill>
                          <a:latin typeface="宋体" panose="02010600030101010101" pitchFamily="2" charset="-122"/>
                          <a:ea typeface="宋体" panose="02010600030101010101" pitchFamily="2" charset="-122"/>
                        </a:rPr>
                        <a:t>第三层级</a:t>
                      </a:r>
                      <a:endParaRPr lang="zh-CN" sz="1600" b="1">
                        <a:solidFill>
                          <a:srgbClr val="FF0000"/>
                        </a:solidFill>
                        <a:latin typeface="宋体" panose="02010600030101010101" pitchFamily="2" charset="-122"/>
                        <a:ea typeface="宋体" panose="02010600030101010101" pitchFamily="2" charset="-122"/>
                      </a:endParaRPr>
                    </a:p>
                  </a:txBody>
                  <a:tcPr marL="14604" marR="14604" marT="14604" marB="14604" anchor="ctr" anchorCtr="0">
                    <a:lnL w="9525" cap="flat" cmpd="sng">
                      <a:solidFill>
                        <a:srgbClr val="999999"/>
                      </a:solidFill>
                      <a:prstDash val="solid"/>
                      <a:headEnd type="none" w="med" len="med"/>
                      <a:tailEnd type="none" w="med" len="med"/>
                    </a:lnL>
                    <a:lnR w="3175" cap="flat" cmpd="sng">
                      <a:solidFill>
                        <a:srgbClr val="999999"/>
                      </a:solidFill>
                      <a:prstDash val="solid"/>
                      <a:headEnd type="none" w="med" len="med"/>
                      <a:tailEnd type="none" w="med" len="med"/>
                    </a:lnR>
                    <a:lnT w="3175" cap="flat" cmpd="sng">
                      <a:solidFill>
                        <a:srgbClr val="999999"/>
                      </a:solidFill>
                      <a:prstDash val="solid"/>
                      <a:headEnd type="none" w="med" len="med"/>
                      <a:tailEnd type="none" w="med" len="med"/>
                    </a:lnT>
                    <a:lnB w="9525" cap="flat" cmpd="sng">
                      <a:solidFill>
                        <a:srgbClr val="999999"/>
                      </a:solidFill>
                      <a:prstDash val="solid"/>
                      <a:headEnd type="none" w="med" len="med"/>
                      <a:tailEnd type="none" w="med" len="med"/>
                    </a:lnB>
                    <a:noFill/>
                  </a:tcPr>
                </a:tc>
                <a:tc>
                  <a:txBody>
                    <a:bodyPr/>
                    <a:p>
                      <a:pPr marL="0" indent="0">
                        <a:spcBef>
                          <a:spcPct val="0"/>
                        </a:spcBef>
                        <a:spcAft>
                          <a:spcPct val="0"/>
                        </a:spcAft>
                      </a:pP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【示例一】全文写的是在朝鲜战场上闪耀着美丽青春光芒的几个青年团员的故事</a:t>
                      </a:r>
                      <a:r>
                        <a:rPr lang="en-US" alt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她</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是其中的典型代表</a:t>
                      </a:r>
                      <a:r>
                        <a:rPr lang="en-US" alt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他们都是作者歌颂的朝鲜战场上的青年代表、学习榜样</a:t>
                      </a:r>
                      <a:r>
                        <a:rPr lang="en-US" alt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作者通过</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她</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来刻画革命战士们高尚的革命情怀</a:t>
                      </a:r>
                      <a:r>
                        <a:rPr lang="en-US" alt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所以不需要特意写出名字。</a:t>
                      </a:r>
                      <a:endParaRPr lang="zh-CN" sz="1600" b="1">
                        <a:solidFill>
                          <a:srgbClr val="FF0000"/>
                        </a:solidFill>
                        <a:latin typeface="宋体" panose="02010600030101010101" pitchFamily="2" charset="-122"/>
                        <a:ea typeface="宋体" panose="02010600030101010101" pitchFamily="2" charset="-122"/>
                        <a:cs typeface="宋体" panose="02010600030101010101" pitchFamily="2" charset="-122"/>
                      </a:endParaRPr>
                    </a:p>
                    <a:p>
                      <a:pPr marL="0" indent="0">
                        <a:spcBef>
                          <a:spcPct val="0"/>
                        </a:spcBef>
                        <a:spcAft>
                          <a:spcPct val="0"/>
                        </a:spcAft>
                      </a:pP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【示例二】在朝鲜战场上</a:t>
                      </a:r>
                      <a:r>
                        <a:rPr lang="en-US" alt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她</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是诸多积极进步的青年团员的先进代表。文中多次出现</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我们</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你们</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他们</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等词</a:t>
                      </a:r>
                      <a:r>
                        <a:rPr lang="en-US" alt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说明像</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她</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这样进步迅速、充满革命精神的战士不是个体</a:t>
                      </a:r>
                      <a:r>
                        <a:rPr lang="en-US" alt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而是一个群体</a:t>
                      </a:r>
                      <a:r>
                        <a:rPr lang="en-US" alt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表达了作者对抗美援朝战场上的青年们的赞美之情。如写出名字</a:t>
                      </a:r>
                      <a:r>
                        <a:rPr lang="en-US" alt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这种代表性就会被削弱。</a:t>
                      </a:r>
                      <a:endParaRPr lang="zh-CN" sz="1600" b="1">
                        <a:solidFill>
                          <a:srgbClr val="FF0000"/>
                        </a:solidFill>
                        <a:latin typeface="宋体" panose="02010600030101010101" pitchFamily="2" charset="-122"/>
                        <a:ea typeface="宋体" panose="02010600030101010101" pitchFamily="2" charset="-122"/>
                        <a:cs typeface="宋体" panose="02010600030101010101" pitchFamily="2" charset="-122"/>
                      </a:endParaRPr>
                    </a:p>
                    <a:p>
                      <a:pPr marL="0" indent="0">
                        <a:spcBef>
                          <a:spcPct val="0"/>
                        </a:spcBef>
                        <a:spcAft>
                          <a:spcPct val="0"/>
                        </a:spcAft>
                      </a:pP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【示例三】</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她</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是朝鲜战场上闪耀青春光芒的英雄</a:t>
                      </a:r>
                      <a:r>
                        <a:rPr lang="en-US" alt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不写名字</a:t>
                      </a:r>
                      <a:r>
                        <a:rPr lang="en-US" alt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正是因为这样的青年在朝鲜战场上不是个体</a:t>
                      </a:r>
                      <a:r>
                        <a:rPr lang="en-US" alt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而是一个群体。</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她</a:t>
                      </a:r>
                      <a:r>
                        <a:rPr lang="zh-CN" altLang="en-US"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是众多有着家国情怀、充满革命精神的志愿军战士的典型代表。这样写突出了对青年团员的赞美</a:t>
                      </a:r>
                      <a:r>
                        <a:rPr lang="en-US" alt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sz="1600" b="1">
                          <a:solidFill>
                            <a:srgbClr val="FF0000"/>
                          </a:solidFill>
                          <a:latin typeface="宋体" panose="02010600030101010101" pitchFamily="2" charset="-122"/>
                          <a:ea typeface="宋体" panose="02010600030101010101" pitchFamily="2" charset="-122"/>
                          <a:cs typeface="宋体" panose="02010600030101010101" pitchFamily="2" charset="-122"/>
                        </a:rPr>
                        <a:t>能激励更多的年轻人向他们学习。</a:t>
                      </a:r>
                      <a:endParaRPr lang="zh-CN" sz="1600" b="1">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26670" marR="26670" marT="14604" marB="14604" anchor="ctr" anchorCtr="0">
                    <a:lnL w="3175" cap="flat" cmpd="sng">
                      <a:solidFill>
                        <a:srgbClr val="999999"/>
                      </a:solidFill>
                      <a:prstDash val="solid"/>
                      <a:headEnd type="none" w="med" len="med"/>
                      <a:tailEnd type="none" w="med" len="med"/>
                    </a:lnL>
                    <a:lnR w="9525" cap="flat" cmpd="sng">
                      <a:solidFill>
                        <a:srgbClr val="999999"/>
                      </a:solidFill>
                      <a:prstDash val="solid"/>
                      <a:headEnd type="none" w="med" len="med"/>
                      <a:tailEnd type="none" w="med" len="med"/>
                    </a:lnR>
                    <a:lnT w="3175" cap="flat" cmpd="sng">
                      <a:solidFill>
                        <a:srgbClr val="999999"/>
                      </a:solidFill>
                      <a:prstDash val="solid"/>
                      <a:headEnd type="none" w="med" len="med"/>
                      <a:tailEnd type="none" w="med" len="med"/>
                    </a:lnT>
                    <a:lnB w="9525" cap="flat" cmpd="sng">
                      <a:solidFill>
                        <a:srgbClr val="999999"/>
                      </a:solidFill>
                      <a:prstDash val="solid"/>
                      <a:headEnd type="none" w="med" len="med"/>
                      <a:tailEnd type="none" w="med" len="med"/>
                    </a:lnB>
                    <a:noFill/>
                  </a:tcPr>
                </a:tc>
              </a:tr>
            </a:tbl>
          </a:graphicData>
        </a:graphic>
      </p:graphicFrame>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11_1#ab8a1b553?vcp=1&amp;pid=4be6de5ef&amp;color=0,0,0&amp;vtp=1&amp;bt=1&amp;bbb=1"/>
          <p:cNvSpPr/>
          <p:nvPr/>
        </p:nvSpPr>
        <p:spPr>
          <a:xfrm>
            <a:off x="490855" y="1020445"/>
            <a:ext cx="11516995" cy="963930"/>
          </a:xfrm>
          <a:prstGeom prst="rect">
            <a:avLst/>
          </a:prstGeom>
          <a:noFill/>
        </p:spPr>
        <p:txBody>
          <a:bodyPr wrap="none" lIns="0" tIns="0" rIns="0" bIns="0" rtlCol="0" anchor="t"/>
          <a:lstStyle/>
          <a:p>
            <a:pPr algn="l" latinLnBrk="1">
              <a:lnSpc>
                <a:spcPts val="3100"/>
              </a:lnSpc>
            </a:pPr>
            <a:r>
              <a:rPr lang="en-US" altLang="zh-CN" dirty="0">
                <a:latin typeface="黑体" panose="02010609060101010101" pitchFamily="34" charset="-122"/>
                <a:ea typeface="黑体" panose="02010609060101010101" pitchFamily="34" charset="-122"/>
                <a:cs typeface="黑体" panose="02010609060101010101" pitchFamily="34" charset="-122"/>
              </a:rPr>
              <a:t>4.</a:t>
            </a:r>
            <a:r>
              <a:rPr lang="zh-CN" altLang="en-US" dirty="0">
                <a:latin typeface="黑体" panose="02010609060101010101" pitchFamily="34" charset="-122"/>
                <a:ea typeface="黑体" panose="02010609060101010101" pitchFamily="34" charset="-122"/>
                <a:cs typeface="黑体" panose="02010609060101010101" pitchFamily="34" charset="-122"/>
              </a:rPr>
              <a:t>进步迅速的</a:t>
            </a:r>
            <a:r>
              <a:rPr lang="en-US" altLang="zh-CN" dirty="0">
                <a:latin typeface="黑体" panose="02010609060101010101" pitchFamily="34" charset="-122"/>
                <a:ea typeface="黑体" panose="02010609060101010101" pitchFamily="34" charset="-122"/>
                <a:cs typeface="黑体" panose="02010609060101010101" pitchFamily="34" charset="-122"/>
              </a:rPr>
              <a:t>“</a:t>
            </a:r>
            <a:r>
              <a:rPr lang="zh-CN" altLang="en-US" dirty="0">
                <a:latin typeface="黑体" panose="02010609060101010101" pitchFamily="34" charset="-122"/>
                <a:ea typeface="黑体" panose="02010609060101010101" pitchFamily="34" charset="-122"/>
                <a:cs typeface="黑体" panose="02010609060101010101" pitchFamily="34" charset="-122"/>
              </a:rPr>
              <a:t>她</a:t>
            </a:r>
            <a:r>
              <a:rPr lang="en-US" altLang="zh-CN" dirty="0">
                <a:latin typeface="黑体" panose="02010609060101010101" pitchFamily="34" charset="-122"/>
                <a:ea typeface="黑体" panose="02010609060101010101" pitchFamily="34" charset="-122"/>
                <a:cs typeface="黑体" panose="02010609060101010101" pitchFamily="34" charset="-122"/>
              </a:rPr>
              <a:t>”,</a:t>
            </a:r>
            <a:r>
              <a:rPr lang="zh-CN" altLang="en-US" dirty="0">
                <a:latin typeface="黑体" panose="02010609060101010101" pitchFamily="34" charset="-122"/>
                <a:ea typeface="黑体" panose="02010609060101010101" pitchFamily="34" charset="-122"/>
                <a:cs typeface="黑体" panose="02010609060101010101" pitchFamily="34" charset="-122"/>
              </a:rPr>
              <a:t>让你想到了名著中的哪个人物</a:t>
            </a:r>
            <a:r>
              <a:rPr lang="en-US" altLang="zh-CN" dirty="0">
                <a:latin typeface="黑体" panose="02010609060101010101" pitchFamily="34" charset="-122"/>
                <a:ea typeface="黑体" panose="02010609060101010101" pitchFamily="34" charset="-122"/>
                <a:cs typeface="黑体" panose="02010609060101010101" pitchFamily="34" charset="-122"/>
              </a:rPr>
              <a:t>?</a:t>
            </a:r>
            <a:r>
              <a:rPr lang="zh-CN" altLang="en-US" dirty="0">
                <a:latin typeface="黑体" panose="02010609060101010101" pitchFamily="34" charset="-122"/>
                <a:ea typeface="黑体" panose="02010609060101010101" pitchFamily="34" charset="-122"/>
                <a:cs typeface="黑体" panose="02010609060101010101" pitchFamily="34" charset="-122"/>
              </a:rPr>
              <a:t>选择一个进步原因</a:t>
            </a:r>
            <a:r>
              <a:rPr lang="en-US" altLang="zh-CN" dirty="0">
                <a:latin typeface="黑体" panose="02010609060101010101" pitchFamily="34" charset="-122"/>
                <a:ea typeface="黑体" panose="02010609060101010101" pitchFamily="34" charset="-122"/>
                <a:cs typeface="黑体" panose="02010609060101010101" pitchFamily="34" charset="-122"/>
              </a:rPr>
              <a:t>,</a:t>
            </a:r>
            <a:r>
              <a:rPr lang="zh-CN" altLang="en-US" dirty="0">
                <a:latin typeface="黑体" panose="02010609060101010101" pitchFamily="34" charset="-122"/>
                <a:ea typeface="黑体" panose="02010609060101010101" pitchFamily="34" charset="-122"/>
                <a:cs typeface="黑体" panose="02010609060101010101" pitchFamily="34" charset="-122"/>
              </a:rPr>
              <a:t>结合名著人物及相关内容谈谈你的理</a:t>
            </a:r>
            <a:endParaRPr lang="zh-CN" altLang="en-US" dirty="0">
              <a:latin typeface="黑体" panose="02010609060101010101" pitchFamily="34" charset="-122"/>
              <a:ea typeface="黑体" panose="02010609060101010101" pitchFamily="34" charset="-122"/>
              <a:cs typeface="黑体" panose="02010609060101010101" pitchFamily="34" charset="-122"/>
            </a:endParaRPr>
          </a:p>
          <a:p>
            <a:pPr algn="l" latinLnBrk="1">
              <a:lnSpc>
                <a:spcPts val="3100"/>
              </a:lnSpc>
            </a:pPr>
            <a:r>
              <a:rPr lang="zh-CN" altLang="en-US" dirty="0">
                <a:latin typeface="黑体" panose="02010609060101010101" pitchFamily="34" charset="-122"/>
                <a:ea typeface="黑体" panose="02010609060101010101" pitchFamily="34" charset="-122"/>
                <a:cs typeface="黑体" panose="02010609060101010101" pitchFamily="34" charset="-122"/>
              </a:rPr>
              <a:t>解。</a:t>
            </a:r>
            <a:r>
              <a:rPr lang="en-US" altLang="zh-CN" dirty="0">
                <a:latin typeface="黑体" panose="02010609060101010101" pitchFamily="34" charset="-122"/>
                <a:ea typeface="黑体" panose="02010609060101010101" pitchFamily="34" charset="-122"/>
                <a:cs typeface="黑体" panose="02010609060101010101" pitchFamily="34" charset="-122"/>
              </a:rPr>
              <a:t>(6</a:t>
            </a:r>
            <a:r>
              <a:rPr lang="zh-CN" altLang="en-US" dirty="0">
                <a:latin typeface="黑体" panose="02010609060101010101" pitchFamily="34" charset="-122"/>
                <a:ea typeface="黑体" panose="02010609060101010101" pitchFamily="34" charset="-122"/>
                <a:cs typeface="黑体" panose="02010609060101010101" pitchFamily="34" charset="-122"/>
              </a:rPr>
              <a:t>分</a:t>
            </a:r>
            <a:r>
              <a:rPr lang="en-US" altLang="zh-CN" dirty="0">
                <a:latin typeface="黑体" panose="02010609060101010101" pitchFamily="34" charset="-122"/>
                <a:ea typeface="黑体" panose="02010609060101010101" pitchFamily="34" charset="-122"/>
                <a:cs typeface="黑体" panose="02010609060101010101" pitchFamily="34" charset="-122"/>
              </a:rPr>
              <a:t>)</a:t>
            </a:r>
            <a:endParaRPr lang="en-US" altLang="zh-CN" dirty="0">
              <a:latin typeface="黑体" panose="02010609060101010101" pitchFamily="34" charset="-122"/>
              <a:ea typeface="黑体" panose="02010609060101010101" pitchFamily="34" charset="-122"/>
              <a:cs typeface="黑体" panose="02010609060101010101" pitchFamily="34" charset="-122"/>
            </a:endParaRPr>
          </a:p>
        </p:txBody>
      </p:sp>
      <p:sp>
        <p:nvSpPr>
          <p:cNvPr id="9" name="文本框 8"/>
          <p:cNvSpPr txBox="1"/>
          <p:nvPr/>
        </p:nvSpPr>
        <p:spPr>
          <a:xfrm>
            <a:off x="396240" y="1911985"/>
            <a:ext cx="11309985" cy="4246245"/>
          </a:xfrm>
          <a:prstGeom prst="rect">
            <a:avLst/>
          </a:prstGeom>
          <a:noFill/>
        </p:spPr>
        <p:txBody>
          <a:bodyPr wrap="square" rtlCol="0">
            <a:spAutoFit/>
          </a:bodyPr>
          <a:p>
            <a:pPr indent="0" fontAlgn="auto">
              <a:lnSpc>
                <a:spcPct val="150000"/>
              </a:lnSpc>
            </a:pP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【示例一】</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她</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的进步</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离不开党的教育。《红星照耀中国》中的红小鬼</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十几岁就参加了红军</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接受了党的教育</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对马克思主义有了信仰。他们跟随部队爬雪山</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过草地</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做了各种各样的事</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在跋涉中渐渐成长</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在战火中走向成熟。他们变得刚毅坚韧</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积极乐观</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信仰坚定</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为革命做出了很大贡献。</a:t>
            </a:r>
            <a:endPar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endParaRPr>
          </a:p>
          <a:p>
            <a:pPr indent="0" fontAlgn="auto">
              <a:lnSpc>
                <a:spcPct val="150000"/>
              </a:lnSpc>
            </a:pP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【示例二】</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她</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的进步</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离不开坚定的决心。个人有决心能使人意志坚定</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不断进步。朝鲜战场上的</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她</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是这样</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《红岩》中的江姐亦是如此。江姐被捕后被关在了渣滓洞中</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她对革命事业有着坚定的信仰</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面对刑讯威逼宁死不屈</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面对金钱利诱毫不动心</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最终献出了宝贵的生命</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凝结成了</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红岩精神</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a:t>
            </a:r>
            <a:endPar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endParaRPr>
          </a:p>
          <a:p>
            <a:pPr indent="0" fontAlgn="auto">
              <a:lnSpc>
                <a:spcPct val="150000"/>
              </a:lnSpc>
            </a:pP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【示例三】</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她</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和《白洋淀纪事》中的水生嫂一样</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都在战争环境中迅速成长。水生嫂是一个普通的农家妇女</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在战争环境中</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经过战斗的锤炼</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她变得深明大义、深沉机智</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她和其他妇女</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把对家庭的爱、对丈夫的爱</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升华为对国家民族的爱。她们进步迅速</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甚至学会了射击</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配合子弟兵作战并取得了胜利。</a:t>
            </a:r>
            <a:endPar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endParaRPr>
          </a:p>
          <a:p>
            <a:pPr indent="0" fontAlgn="auto">
              <a:lnSpc>
                <a:spcPct val="150000"/>
              </a:lnSpc>
            </a:pPr>
            <a:endPar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441325" y="1349375"/>
            <a:ext cx="11309985" cy="4661535"/>
          </a:xfrm>
          <a:prstGeom prst="rect">
            <a:avLst/>
          </a:prstGeom>
          <a:noFill/>
        </p:spPr>
        <p:txBody>
          <a:bodyPr wrap="square" rtlCol="0">
            <a:spAutoFit/>
          </a:bodyPr>
          <a:p>
            <a:pPr indent="0" fontAlgn="auto">
              <a:lnSpc>
                <a:spcPct val="150000"/>
              </a:lnSpc>
            </a:pP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【示例四】</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她</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在战士们的影响下快速成长</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这让我想到了《钢铁是怎样炼成的》中的保尔</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柯察金。他也是在朱赫来的影响下</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内心种下了革命思想的种子。朱赫来时常给他讲革命道理</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为他指明了革命道路和方向。保尔因此改变了自己的人生观</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最终成长为一名坚定的无产阶级革命者。</a:t>
            </a:r>
            <a:endPar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endParaRPr>
          </a:p>
          <a:p>
            <a:pPr indent="0" fontAlgn="auto">
              <a:lnSpc>
                <a:spcPct val="150000"/>
              </a:lnSpc>
            </a:pP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【示例五】</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她</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的进步</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还深受榜样的影响。《平凡的世界》中</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孙少平也是在身边榜样田晓霞的影响下</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最终成为一个积极进取、敢于拼搏的青年。田晓霞正直勇敢、纯朴美好</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不仅自己光芒四射</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同样感染影响着她身边的人。孙少平在田晓霞的帮助下</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阅读各种报刊书籍</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开阔了眼界</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在和田晓霞的交流中</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深入思考人生。由此</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孙少平最终敢于走出双水村</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成为一个自尊独立、追求梦想的青年。</a:t>
            </a:r>
            <a:endPar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a:p>
            <a:pPr indent="0" fontAlgn="auto">
              <a:lnSpc>
                <a:spcPct val="150000"/>
              </a:lnSpc>
            </a:pP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【示例六】</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她</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的进步离不开英勇奋斗。《西游记》中的孙悟空</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生性桀骜不驯。在跟随唐僧西天取经的过程中</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一路上英勇战斗</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制服了无数妖魔鬼怪</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在经历了种种磨难后</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终于战胜了自己的心魔</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为取经成功立下了汗马功劳。而</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她</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在朝鲜战场上</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面对严酷的环境也依然勇敢坚强</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努力奋斗</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因此迅速进步。这让我明白</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不怕困难、勇敢奋斗</a:t>
            </a:r>
            <a:r>
              <a:rPr lang="en-US" altLang="zh-CN" b="1">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rPr>
              <a:t>永远是成长中重要的精神品质。</a:t>
            </a:r>
            <a:endParaRPr lang="zh-CN" altLang="en-US" b="1">
              <a:solidFill>
                <a:srgbClr val="FF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e3d4a4de7?vcp=1&amp;pid=f59fb9e64&amp;color=0,0,0&amp;vtp=1&amp;bt=1&amp;bbb=1"/>
          <p:cNvSpPr/>
          <p:nvPr/>
        </p:nvSpPr>
        <p:spPr>
          <a:xfrm>
            <a:off x="502920" y="896112"/>
            <a:ext cx="11183112" cy="36576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文二</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［2023台州中考］</a:t>
            </a:r>
            <a:endParaRPr lang="en-US" altLang="zh-CN" sz="2400" dirty="0"/>
          </a:p>
        </p:txBody>
      </p:sp>
      <p:sp>
        <p:nvSpPr>
          <p:cNvPr id="3" name="QM_7_BD.13_1#ac27a04b6?vcp=1&amp;pid=e3d4a4de7&amp;color=0,0,0&amp;vtp=1&amp;bbb=1"/>
          <p:cNvSpPr/>
          <p:nvPr/>
        </p:nvSpPr>
        <p:spPr>
          <a:xfrm>
            <a:off x="502920" y="1270000"/>
            <a:ext cx="11183112" cy="757555"/>
          </a:xfrm>
          <a:prstGeom prst="rect">
            <a:avLst/>
          </a:prstGeom>
          <a:noFill/>
        </p:spPr>
        <p:txBody>
          <a:bodyPr wrap="none" lIns="0" tIns="0" rIns="0" bIns="0" rtlCol="0" anchor="t"/>
          <a:lstStyle/>
          <a:p>
            <a:pPr algn="ctr" latinLnBrk="1">
              <a:lnSpc>
                <a:spcPts val="32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贺兰山凝眸</a:t>
            </a:r>
            <a:endParaRPr lang="en-US" altLang="zh-CN" sz="1800" dirty="0"/>
          </a:p>
          <a:p>
            <a:pPr algn="ct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乔</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洪涛</a:t>
            </a:r>
            <a:endParaRPr lang="en-US" altLang="zh-CN" sz="1800" dirty="0"/>
          </a:p>
        </p:txBody>
      </p:sp>
      <p:sp>
        <p:nvSpPr>
          <p:cNvPr id="4" name="QM_7_BD.13_2#ac27a04b6?sp=1&amp;vcp=1&amp;pid=e3d4a4de7&amp;color=0,0,0&amp;vtp=1&amp;bbb=1&amp;hb=1"/>
          <p:cNvSpPr/>
          <p:nvPr/>
        </p:nvSpPr>
        <p:spPr>
          <a:xfrm>
            <a:off x="502920" y="2076197"/>
            <a:ext cx="11183112" cy="757555"/>
          </a:xfrm>
          <a:prstGeom prst="rect">
            <a:avLst/>
          </a:prstGeom>
          <a:noFill/>
        </p:spPr>
        <p:txBody>
          <a:bodyPr wrap="none" lIns="0" tIns="0" rIns="0" bIns="0" rtlCol="0" anchor="t"/>
          <a:lstStyle/>
          <a:p>
            <a:pPr algn="l" latinLnBrk="1">
              <a:lnSpc>
                <a:spcPts val="32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一座山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横亘在偌大的西北戈壁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用宽厚坚实的臂膀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为一座银光闪闪的平原之城阻隔风沙</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成为族群</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繁衍生息的地理依赖</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成为远古文明传承的活化石</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甚至是西北精神的某种象征</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这就是贺兰山</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
        <p:nvSpPr>
          <p:cNvPr id="5" name="QM_7_BD.13_3#ac27a04b6?sp=1&amp;vcp=1&amp;pid=e3d4a4de7&amp;color=0,0,0&amp;vtp=1&amp;bbb=1&amp;hb=1"/>
          <p:cNvSpPr/>
          <p:nvPr/>
        </p:nvSpPr>
        <p:spPr>
          <a:xfrm>
            <a:off x="502920" y="2888997"/>
            <a:ext cx="11183112" cy="757555"/>
          </a:xfrm>
          <a:prstGeom prst="rect">
            <a:avLst/>
          </a:prstGeom>
          <a:noFill/>
        </p:spPr>
        <p:txBody>
          <a:bodyPr wrap="none" lIns="0" tIns="0" rIns="0" bIns="0" rtlCol="0" anchor="t"/>
          <a:lstStyle/>
          <a:p>
            <a:pPr algn="l" latinLnBrk="1">
              <a:lnSpc>
                <a:spcPts val="32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我还没有见过这样峭拔嶙峋又沉默厚重的山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它带给我巨大的震撼</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让我看到了与东部山脉</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南部山脉</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不一样的山貌</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
        <p:nvSpPr>
          <p:cNvPr id="6" name="QM_7_BD.13_4#ac27a04b6?sp=1&amp;vcp=1&amp;pid=e3d4a4de7&amp;color=0,0,0&amp;vtp=1&amp;bbb=1&amp;hb=1"/>
          <p:cNvSpPr/>
          <p:nvPr/>
        </p:nvSpPr>
        <p:spPr>
          <a:xfrm>
            <a:off x="502920" y="3701797"/>
            <a:ext cx="11183112" cy="2789555"/>
          </a:xfrm>
          <a:prstGeom prst="rect">
            <a:avLst/>
          </a:prstGeom>
          <a:noFill/>
        </p:spPr>
        <p:txBody>
          <a:bodyPr wrap="none" lIns="0" tIns="0" rIns="0" bIns="0" rtlCol="0" anchor="t"/>
          <a:lstStyle/>
          <a:p>
            <a:pPr algn="l" latinLnBrk="1">
              <a:lnSpc>
                <a:spcPts val="32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这是一座坚硬之山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南北绵延二百多千米的长度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东西四十多千米的厚度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最高处海拔近三千米的高度</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在这茫茫戈壁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怎么不成为一处坚硬的风景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从云端俯瞰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横亘的山脉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像雄狮</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像卧龙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裸露的岩石</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深沉</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的颜色</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看不到植被</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看不到生命的痕迹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有粗粝不毛之感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直到走近了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仰首瞻看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才发现山石之间</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峭拔</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的巨石罅隙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有更为倔强的植物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在岩峰中成为更为坚硬的风景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荆棘</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沙柳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低矮的蕨类</a:t>
            </a:r>
            <a:r>
              <a:rPr lang="en-US" altLang="zh-CN" sz="1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在干燥的沙砾</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它们是如何扎根的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它们是如何在烈日下生长的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它们是如何不被风沙吹折而顽强存活的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200"/>
              </a:lnSpc>
            </a:pPr>
            <a:r>
              <a:rPr lang="en-US" altLang="zh-CN"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批注：第③段写作者俯瞰贺兰山，看不到生命的痕迹。走近时，却被巨石罅隙间倔强的植物所震惊</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，发出了</a:t>
            </a:r>
            <a:endPar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它们如何扎根</a:t>
            </a:r>
            <a:r>
              <a:rPr lang="en-US" altLang="zh-CN"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、生长、存活的思考和感叹。】</a:t>
            </a:r>
            <a:endParaRPr lang="en-US" altLang="zh-CN" dirty="0"/>
          </a:p>
        </p:txBody>
      </p:sp>
    </p:spTree>
  </p:cSld>
  <p:clrMapOvr>
    <a:masterClrMapping/>
  </p:clrMapOvr>
  <p:transition>
    <p:split dir="in"/>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13_5#ac27a04b6?sp=1&amp;vcp=1&amp;pid=e3d4a4de7&amp;color=0,0,0&amp;vtp=1&amp;bt=1&amp;bbb=1&amp;hb=1"/>
          <p:cNvSpPr/>
          <p:nvPr/>
        </p:nvSpPr>
        <p:spPr>
          <a:xfrm>
            <a:off x="502920" y="1205804"/>
            <a:ext cx="11183112" cy="28657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车在一条山路上蜿蜒而上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除此之外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没有看到任何可以攀登的道路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忽然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几只褐色的山羊</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从陡峭</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的山岩上腾掷而下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字形的路线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闪电般的速度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像鹰隼</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像精灵</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蹄子踩踏过处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溅起迸泄的沙砾</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啊</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是岩羊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我还以为这是一座沉寂之山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死亡之山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但一队岩羊瞬间改变了我的看法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这矫健的山中尤物</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如履</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平地的奔跑姿势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让自以为擅长奔跑的人类相形见绌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我们停下车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它们在车边停下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抬头看我们</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眼神坚毅</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淡定</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毫无惧色</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与一只岩羊对视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它圆圆的眼球中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我可以看到孱弱的我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以及我背后巍峨的贺兰山脉</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是贺兰山这首诗歌中灵动的符号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是粗粝山石哺育的山之子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它们多么神秘</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多么神奇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100"/>
              </a:lnSpc>
            </a:pPr>
            <a:r>
              <a:rPr lang="en-US" altLang="zh-CN"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批注：第④段写</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____</a:t>
            </a:r>
            <a:r>
              <a:rPr lang="en-US" altLang="zh-CN"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
        <p:nvSpPr>
          <p:cNvPr id="3" name="QM_7_BD.13_6#ac27a04b6?sp=1&amp;vcp=1&amp;pid=e3d4a4de7&amp;color=0,0,0&amp;vtp=1&amp;bbb=1&amp;hb=1"/>
          <p:cNvSpPr/>
          <p:nvPr/>
        </p:nvSpPr>
        <p:spPr>
          <a:xfrm>
            <a:off x="502920" y="4097086"/>
            <a:ext cx="11183112" cy="20275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⑤</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抵达山门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我们下车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顺着一条蜿蜒的山谷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深入腹地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去探寻贺兰山岩画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贺兰山脉是一个山群</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一座山之间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相连而又彼此独立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沿着一条有柳树绿迹的小路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向里面走去</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一条小沟渠里清澈的山泉奔腾而</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两侧峭壁罗列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奇形怪状的山石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悬在头顶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摇摇欲坠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黑褐色的巨石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仿佛排兵布阵的怒目金刚</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抬头</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所见的天空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越来越逼仄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越来越促狭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我这是自投罗网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成为山石困兽了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幸亏脚下有一脉水</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捎带着两岸</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的绿树青草</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向远处</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更深处蜿蜒而去</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让我心悸稍安</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Tree>
  </p:cSld>
  <p:clrMapOvr>
    <a:masterClrMapping/>
  </p:clrMapOvr>
  <p:transition>
    <p:split dir="in"/>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13_7#ac27a04b6?sp=1&amp;vcp=1&amp;pid=e3d4a4de7&amp;color=0,0,0&amp;vtp=1&amp;bt=1&amp;bbb=1&amp;hb=1"/>
          <p:cNvSpPr/>
          <p:nvPr/>
        </p:nvSpPr>
        <p:spPr>
          <a:xfrm>
            <a:off x="502920" y="1195644"/>
            <a:ext cx="11183112" cy="28657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接着顺着山路深入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峭壁上出现了令人惊叹的岩画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粗粝的笔画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看似单调的线条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形成一只羊</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一个劳动的场景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一个铭记的事件</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试想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几万年前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一群直立行走的灵长类动物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捕猎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生火</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繁</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衍</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不仅如此</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他们用手中的坚硬的石头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在另一块坚硬的石头上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刻下自己的所思所想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刻下委屈</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勇敢</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和琥珀般风化的眼泪</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用手触摸着这些隐隐约约的线条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我仿佛感受到了刻石的力度和那一只手的温度</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圆圆</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的太阳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四射的光芒</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峭壁之上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那些历经岁月淘洗而不磨灭的线条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放射着灼热的光</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照耀着循迹而来的后</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人的眼睛</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我的眼里涌出了泪水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这是什么样的血脉相通</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是什么样的精神传承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100"/>
              </a:lnSpc>
            </a:pPr>
            <a:r>
              <a:rPr lang="en-US" altLang="zh-CN"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批注：第⑥段写____】</a:t>
            </a:r>
            <a:endParaRPr lang="en-US" altLang="zh-CN" dirty="0"/>
          </a:p>
        </p:txBody>
      </p:sp>
      <p:sp>
        <p:nvSpPr>
          <p:cNvPr id="3" name="QM_7_BD.13_8#ac27a04b6?sp=1&amp;vcp=1&amp;pid=e3d4a4de7&amp;color=0,0,0&amp;vtp=1&amp;bbb=1"/>
          <p:cNvSpPr/>
          <p:nvPr/>
        </p:nvSpPr>
        <p:spPr>
          <a:xfrm>
            <a:off x="502920" y="4081909"/>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起风了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凝眸贺兰山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心旗烈烈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p:txBody>
      </p:sp>
      <p:sp>
        <p:nvSpPr>
          <p:cNvPr id="4" name="QM_7_BD.13_9#ac27a04b6?sp=1&amp;vcp=1&amp;pid=e3d4a4de7&amp;color=0,0,0&amp;vtp=1&amp;bbb=1&amp;hb=1"/>
          <p:cNvSpPr/>
          <p:nvPr/>
        </p:nvSpPr>
        <p:spPr>
          <a:xfrm>
            <a:off x="502920" y="4492691"/>
            <a:ext cx="11183112" cy="16084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贺兰山下果园成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塞北江南旧有名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塞北绿洲因一座山而成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贺兰山下阵如云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羽檄交驰日夕闻</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鼙</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鼓声声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古战场雄风犹在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贺兰之山五百里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极目长空高插天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山势险峻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又温柔可亲</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贺兰山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贺兰山</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这草原上奔驰的骏马</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这平川耸立的雕塑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既沉稳坚硬</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又灵动高拔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凝结成一种高古的西北精神</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选自《经典美文》2023年第3期）</a:t>
            </a:r>
            <a:endParaRPr lang="en-US" altLang="zh-CN" dirty="0"/>
          </a:p>
        </p:txBody>
      </p:sp>
    </p:spTree>
  </p:cSld>
  <p:clrMapOvr>
    <a:masterClrMapping/>
  </p:clrMapOvr>
  <p:transition>
    <p:split dir="in"/>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ac27a04b6?vcp=1&amp;pid=e3d4a4de7&amp;color=0,0,0&amp;vtp=1&amp;bt=1&amp;bbb=1"/>
          <p:cNvSpPr/>
          <p:nvPr/>
        </p:nvSpPr>
        <p:spPr>
          <a:xfrm>
            <a:off x="502920" y="1460312"/>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【感知文本】</a:t>
            </a:r>
            <a:endParaRPr lang="en-US" altLang="zh-CN" sz="1800" dirty="0"/>
          </a:p>
        </p:txBody>
      </p:sp>
      <p:sp>
        <p:nvSpPr>
          <p:cNvPr id="3" name="QB_8_BD.14_1#87de87e00?sp=1&amp;vcp=1&amp;pid=ac27a04b6&amp;color=0,0,0&amp;vtp=1&amp;bbb=1"/>
          <p:cNvSpPr/>
          <p:nvPr/>
        </p:nvSpPr>
        <p:spPr>
          <a:xfrm>
            <a:off x="502920" y="1817754"/>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5.根据文章内容，完成下图。（3分）</a:t>
            </a:r>
            <a:endParaRPr lang="en-US" altLang="zh-CN" sz="1800" dirty="0"/>
          </a:p>
        </p:txBody>
      </p:sp>
      <p:pic>
        <p:nvPicPr>
          <p:cNvPr id="4" name="QB_8_BD.14_2#87de87e00?vcp=1&amp;pid=ac27a04b6&amp;color=0,0,0&amp;tib=255,255,255&amp;vip=1#3&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57784" y="2309434"/>
            <a:ext cx="11064240" cy="35295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B_8_AN.15_1#87de87e00.blank?vcp=1&amp;pid=ac27a04b6&amp;color=0,0,0&amp;vpa=1&amp;vtp=1"/>
          <p:cNvSpPr/>
          <p:nvPr/>
        </p:nvSpPr>
        <p:spPr>
          <a:xfrm>
            <a:off x="4846320" y="3287842"/>
            <a:ext cx="850392" cy="356616"/>
          </a:xfrm>
          <a:prstGeom prst="rect">
            <a:avLst/>
          </a:prstGeom>
          <a:noFill/>
        </p:spPr>
        <p:txBody>
          <a:bodyPr wrap="none" lIns="0" tIns="0" rIns="0" bIns="0" rtlCol="0" anchor="b"/>
          <a:lstStyle/>
          <a:p>
            <a:pPr algn="ctr" latinLnBrk="1">
              <a:lnSpc>
                <a:spcPts val="1600"/>
              </a:lnSpc>
            </a:pPr>
            <a:r>
              <a:rPr lang="en-US" altLang="zh-CN" sz="13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岩羊</a:t>
            </a:r>
            <a:endParaRPr lang="en-US" altLang="zh-CN" sz="1300" dirty="0"/>
          </a:p>
        </p:txBody>
      </p:sp>
      <p:sp>
        <p:nvSpPr>
          <p:cNvPr id="7" name="QB_8_AN.16_1#87de87e00.blank?vcp=1&amp;pid=ac27a04b6&amp;color=0,0,0&amp;vpa=2&amp;vtp=1"/>
          <p:cNvSpPr/>
          <p:nvPr/>
        </p:nvSpPr>
        <p:spPr>
          <a:xfrm>
            <a:off x="7260336" y="4083370"/>
            <a:ext cx="1353312" cy="338328"/>
          </a:xfrm>
          <a:prstGeom prst="rect">
            <a:avLst/>
          </a:prstGeom>
          <a:noFill/>
        </p:spPr>
        <p:txBody>
          <a:bodyPr wrap="square" lIns="0" tIns="0" rIns="0" bIns="0" rtlCol="0" anchor="b"/>
          <a:lstStyle/>
          <a:p>
            <a:pPr algn="l" latinLnBrk="1"/>
            <a:r>
              <a:rPr lang="en-US" altLang="zh-CN" sz="13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深入腹地（深入山谷、抵达山门）</a:t>
            </a:r>
            <a:endParaRPr lang="en-US" altLang="zh-CN" sz="1300" dirty="0"/>
          </a:p>
        </p:txBody>
      </p:sp>
      <p:sp>
        <p:nvSpPr>
          <p:cNvPr id="8" name="QB_8_AN.17_1#87de87e00.blank?vcp=1&amp;pid=ac27a04b6&amp;color=0,0,0&amp;vpa=3&amp;vtp=1"/>
          <p:cNvSpPr/>
          <p:nvPr/>
        </p:nvSpPr>
        <p:spPr>
          <a:xfrm>
            <a:off x="9774936" y="2373442"/>
            <a:ext cx="813816" cy="292608"/>
          </a:xfrm>
          <a:prstGeom prst="rect">
            <a:avLst/>
          </a:prstGeom>
          <a:noFill/>
        </p:spPr>
        <p:txBody>
          <a:bodyPr wrap="square" lIns="0" tIns="0" rIns="0" bIns="0" rtlCol="0" anchor="b"/>
          <a:lstStyle/>
          <a:p>
            <a:pPr algn="l" latinLnBrk="1"/>
            <a:r>
              <a:rPr lang="en-US" altLang="zh-CN" sz="13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岩画（共3分。每空1分）</a:t>
            </a:r>
            <a:endParaRPr lang="en-US" altLang="zh-CN" sz="13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wipe(left)">
                                      <p:cBhvr>
                                        <p:cTn id="7" dur="500"/>
                                        <p:tgtEl>
                                          <p:spTgt spid="6">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wipe(left)">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wipe(left)">
                                      <p:cBhvr>
                                        <p:cTn id="15" dur="500"/>
                                        <p:tgtEl>
                                          <p:spTgt spid="7">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wipe(left)">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8#ebf42f0da?vcp=1&amp;pid=ac27a04b6&amp;color=0,0,0&amp;vtp=1&amp;bt=1&amp;bbb=1"/>
          <p:cNvSpPr/>
          <p:nvPr/>
        </p:nvSpPr>
        <p:spPr>
          <a:xfrm>
            <a:off x="502920" y="1608172"/>
            <a:ext cx="11183112" cy="354330"/>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【聚焦所见】</a:t>
            </a:r>
            <a:endParaRPr lang="en-US" altLang="zh-CN" sz="1800" dirty="0"/>
          </a:p>
        </p:txBody>
      </p:sp>
      <p:sp>
        <p:nvSpPr>
          <p:cNvPr id="3" name="QO_8_BD.18_1#1a92d71b1?vcp=1&amp;pid=ac27a04b6&amp;color=0,0,0&amp;vtp=1&amp;bbb=1"/>
          <p:cNvSpPr/>
          <p:nvPr/>
        </p:nvSpPr>
        <p:spPr>
          <a:xfrm>
            <a:off x="502920" y="2004602"/>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6.阅读下列句子，完成括号里的任务。（6分）</a:t>
            </a:r>
            <a:endParaRPr lang="en-US" altLang="zh-CN" sz="1800" dirty="0"/>
          </a:p>
        </p:txBody>
      </p:sp>
      <p:sp>
        <p:nvSpPr>
          <p:cNvPr id="4" name="QO_9_BD.19_1#d409fa0b8?vcp=1&amp;pid=1a92d71b1&amp;color=0,0,0&amp;vtp=1&amp;bbb=1&amp;hb=1"/>
          <p:cNvSpPr/>
          <p:nvPr/>
        </p:nvSpPr>
        <p:spPr>
          <a:xfrm>
            <a:off x="502920" y="2412399"/>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从云端俯瞰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横亘的山脉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像雄狮</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像卧龙</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裸露的岩石</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深沉的颜色</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看不到植被</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看不到生命的痕迹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有粗粝不毛之感</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。（请从修辞、词语、句式等角度任选其一，体会句子的表达效果。）（3分）</a:t>
            </a:r>
            <a:endParaRPr lang="en-US" altLang="zh-CN" dirty="0"/>
          </a:p>
        </p:txBody>
      </p:sp>
      <p:sp>
        <p:nvSpPr>
          <p:cNvPr id="5" name="QO_9_AN.20_1#d409fa0b8?vcp=1&amp;pid=1a92d71b1&amp;color=0,0,0&amp;vtp=1&amp;bbb=1&amp;hb=1"/>
          <p:cNvSpPr/>
          <p:nvPr/>
        </p:nvSpPr>
        <p:spPr>
          <a:xfrm>
            <a:off x="502920" y="3235168"/>
            <a:ext cx="11183112" cy="24496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【示例一】这个句子采用比喻的修辞手法，将贺兰山脉比作雄狮和卧龙</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，生动形象地描写了贺兰山脉的巍峨雄</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伟</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、连绵不绝，写出了作者内心的震撼。</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示例二】这个句子连用两个“看不到”，突出贺兰山脉是一个不毛之地</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，并为下文写罅隙间倔强的植物和灵动</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的岩羊做铺垫</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示例三】这个句子多用短句，将横亘的山脉、裸露的岩石、荒芜的植被等画面一一呈现</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，突出了贺兰山脉的</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巍峨雄伟</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、粗粝不毛，写出了作者内心的震撼。（共3分。分析合理，意对即可）</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wipe(left)">
                                      <p:cBhvr>
                                        <p:cTn id="13" dur="500"/>
                                        <p:tgtEl>
                                          <p:spTgt spid="5">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wipe(left)">
                                      <p:cBhvr>
                                        <p:cTn id="16" dur="500"/>
                                        <p:tgtEl>
                                          <p:spTgt spid="5">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Effect transition="in" filter="wipe(left)">
                                      <p:cBhvr>
                                        <p:cTn id="19" dur="500"/>
                                        <p:tgtEl>
                                          <p:spTgt spid="5">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wipe(left)">
                                      <p:cBhvr>
                                        <p:cTn id="22" dur="500"/>
                                        <p:tgtEl>
                                          <p:spTgt spid="5">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5">
                                            <p:txEl>
                                              <p:pRg st="5" end="5"/>
                                            </p:txEl>
                                          </p:spTgt>
                                        </p:tgtEl>
                                        <p:attrNameLst>
                                          <p:attrName>style.visibility</p:attrName>
                                        </p:attrNameLst>
                                      </p:cBhvr>
                                      <p:to>
                                        <p:strVal val="visible"/>
                                      </p:to>
                                    </p:set>
                                    <p:animEffect transition="in" filter="wipe(left)">
                                      <p:cBhvr>
                                        <p:cTn id="25"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21_1#cecc28057?vcp=1&amp;pid=1a92d71b1&amp;color=0,0,0&amp;vtp=1&amp;bt=1&amp;bbb=1&amp;hb=1"/>
          <p:cNvSpPr/>
          <p:nvPr/>
        </p:nvSpPr>
        <p:spPr>
          <a:xfrm>
            <a:off x="502920" y="2440244"/>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这是贺兰山这首诗歌中灵动的符号</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是粗粝山石哺育的山之子</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。（请从重音、语调等角度任选其一</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，设计</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朗读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，并阐明理由。）（3分）</a:t>
            </a:r>
            <a:endParaRPr lang="en-US" altLang="zh-CN" dirty="0"/>
          </a:p>
        </p:txBody>
      </p:sp>
      <p:sp>
        <p:nvSpPr>
          <p:cNvPr id="3" name="QO_9_AN.22_1#cecc28057?vcp=1&amp;pid=1a92d71b1&amp;color=0,0,0&amp;vtp=1&amp;bbb=1&amp;hb=1"/>
          <p:cNvSpPr/>
          <p:nvPr/>
        </p:nvSpPr>
        <p:spPr>
          <a:xfrm>
            <a:off x="502920" y="3265426"/>
            <a:ext cx="11183112" cy="16114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【示例一】重音落在“灵动的符号”和“山之子”上。因为“灵动的符号”写出了岩羊的矫健迅疾，“山之子</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”写出了</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岩羊的坚毅顽强</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，这样设计朗读更能够表达出作者对岩羊的赞美与敬佩之情。</a:t>
            </a:r>
            <a:endParaRPr lang="en-US" altLang="zh-CN" sz="1800" dirty="0"/>
          </a:p>
          <a:p>
            <a:pPr latinLnBrk="1">
              <a:lnSpc>
                <a:spcPts val="3300"/>
              </a:lnSpc>
            </a:pPr>
            <a:r>
              <a:rPr lang="en-US" altLang="zh-CN" b="1"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示例二】采用上扬的语调（后句比前句的语调更高）进行朗读。因为这一句写出了岩羊的灵动矫健、</a:t>
            </a:r>
            <a:r>
              <a:rPr lang="en-US" altLang="zh-CN" sz="1800" b="1"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坚毅顽强，</a:t>
            </a:r>
            <a:endParaRPr lang="en-US" altLang="zh-CN" sz="1800" b="1"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采用上扬的语调</a:t>
            </a:r>
            <a:r>
              <a:rPr lang="en-US" altLang="zh-CN" b="1"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，更能突出作者对岩羊的赞美与敬佩之情。（3分。能从一个角度进行朗读设计，理由合理即可）</a:t>
            </a:r>
            <a:endParaRPr lang="en-US" altLang="zh-CN" spc="-5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8#fd0277334?vcp=1&amp;pid=ac27a04b6&amp;color=0,0,0&amp;vtp=1&amp;bt=1&amp;bbb=1"/>
          <p:cNvSpPr/>
          <p:nvPr/>
        </p:nvSpPr>
        <p:spPr>
          <a:xfrm>
            <a:off x="502920" y="2024954"/>
            <a:ext cx="11183112" cy="354330"/>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【体悟情思】</a:t>
            </a:r>
            <a:endParaRPr lang="en-US" altLang="zh-CN" sz="1800" dirty="0"/>
          </a:p>
        </p:txBody>
      </p:sp>
      <p:sp>
        <p:nvSpPr>
          <p:cNvPr id="3" name="QO_8_BD.23_1#19795230e?sp=1&amp;vcp=1&amp;pid=ac27a04b6&amp;color=0,0,0&amp;vtp=1&amp;bbb=1"/>
          <p:cNvSpPr/>
          <p:nvPr/>
        </p:nvSpPr>
        <p:spPr>
          <a:xfrm>
            <a:off x="502920" y="2423226"/>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7.随着景物的变化，作者对贺兰山的感受也不断深入。请仿照第③段的批注，给第④段或第⑥段做批注。（4分）</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：第____段写____</a:t>
            </a:r>
            <a:endParaRPr lang="en-US" altLang="zh-CN" sz="1800" dirty="0"/>
          </a:p>
        </p:txBody>
      </p:sp>
      <p:sp>
        <p:nvSpPr>
          <p:cNvPr id="4" name="QO_8_AN.24_1#19795230e?vcp=1&amp;pid=ac27a04b6&amp;color=0,0,0&amp;vtp=1&amp;bbb=1&amp;hb=1"/>
          <p:cNvSpPr/>
          <p:nvPr/>
        </p:nvSpPr>
        <p:spPr>
          <a:xfrm>
            <a:off x="502920" y="3243201"/>
            <a:ext cx="11183112" cy="20305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【示例一】④</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作者原以为贺兰山是一座沉寂、死亡之山，但是沿着山路蜿蜒而上时</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，他被陡峭的山岩上腾掷而</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下的岩羊改变了看法</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，不禁发出了“它们多么神秘，多么神奇”的赞叹。</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示例二】⑥</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作者沿着山路深入时，发现令人惊叹的岩画，他想起了几万年前人类的生存，用手触摸</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，仿佛感</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受到了刻石的力度和手的温度</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，内心百感交集，眼里涌出了泪水，发出了“这是什么样的血脉相通</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？是什么样的</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精神传承</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？”这一惊叹与思考。（4分。景物2分，情感2分。意对即可）</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8#33997e50a?vcp=1&amp;pid=ac27a04b6&amp;color=0,0,0&amp;vtp=1&amp;bt=1&amp;bbb=1"/>
          <p:cNvSpPr/>
          <p:nvPr/>
        </p:nvSpPr>
        <p:spPr>
          <a:xfrm>
            <a:off x="502920" y="2446594"/>
            <a:ext cx="11183112" cy="354330"/>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【领悟精神】</a:t>
            </a:r>
            <a:endParaRPr lang="en-US" altLang="zh-CN" sz="1800" dirty="0"/>
          </a:p>
        </p:txBody>
      </p:sp>
      <p:sp>
        <p:nvSpPr>
          <p:cNvPr id="3" name="QO_8_BD.25_1#140383a31?vcp=1&amp;pid=ac27a04b6&amp;color=0,0,0&amp;vtp=1&amp;bbb=1"/>
          <p:cNvSpPr/>
          <p:nvPr/>
        </p:nvSpPr>
        <p:spPr>
          <a:xfrm>
            <a:off x="502920" y="2843024"/>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8.作者由贺兰山的景物引发对“西北精神”的思考，请联系全文谈谈“西北精神”的内涵。（6分）</a:t>
            </a:r>
            <a:endParaRPr lang="en-US" altLang="zh-CN" sz="1800" dirty="0"/>
          </a:p>
        </p:txBody>
      </p:sp>
      <p:sp>
        <p:nvSpPr>
          <p:cNvPr id="4" name="QO_8_AN.26_1#140383a31?vcp=1&amp;pid=ac27a04b6&amp;color=0,0,0&amp;vtp=1&amp;bbb=1&amp;hb=1"/>
          <p:cNvSpPr/>
          <p:nvPr/>
        </p:nvSpPr>
        <p:spPr>
          <a:xfrm>
            <a:off x="502920" y="3250821"/>
            <a:ext cx="11183112" cy="16114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【示例】贺兰山是一座粗粝不毛的坚硬之山，但巨石罅隙间生长着倔强的植物，它们顽强扎根</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；陡峭的山岩上</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跳跃着一队灵动的岩羊</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，它们眼神坚毅淡定，毫无惧色；坚硬的石头上镌刻着令人惊叹的岩画</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，它们是祖先智</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慧和不屈的剪影</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。这些品质从古至今一直流淌在西北的土地上，流淌在西北人民的血液里，</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凝聚成了宽厚沉稳、</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坚强不屈</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、灵动睿智、勇敢无畏的西北精神。（6分）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ddfeffc58.fixed?vcp=1&amp;pid=bb0ddc24a&amp;color=4,110,182&amp;vtp=1&amp;bbb=1"/>
          <p:cNvSpPr/>
          <p:nvPr/>
        </p:nvSpPr>
        <p:spPr>
          <a:xfrm>
            <a:off x="219456" y="2505456"/>
            <a:ext cx="11740896" cy="923544"/>
          </a:xfrm>
          <a:prstGeom prst="rect">
            <a:avLst/>
          </a:prstGeom>
          <a:noFill/>
        </p:spPr>
        <p:txBody>
          <a:bodyPr wrap="none" lIns="0" tIns="0" rIns="0" bIns="0" rtlCol="0" anchor="b"/>
          <a:lstStyle/>
          <a:p>
            <a:pPr algn="ctr" latinLnBrk="1">
              <a:lnSpc>
                <a:spcPts val="6700"/>
              </a:lnSpc>
            </a:pP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5400" b="1" i="0" dirty="0">
                <a:solidFill>
                  <a:srgbClr val="046EB6"/>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主题突破练</a:t>
            </a:r>
            <a:endParaRPr lang="en-US" altLang="zh-CN" sz="5400" dirty="0"/>
          </a:p>
        </p:txBody>
      </p:sp>
    </p:spTree>
  </p:cSld>
  <p:clrMapOvr>
    <a:masterClrMapping/>
  </p:clrMapOvr>
  <p:transition>
    <p:split dir="in"/>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7_BD#33225fd5d?vcp=1&amp;pid=195ce329e&amp;color=0,0,0&amp;vtp=1&amp;bt=1&amp;bbb=1&amp;hb=1"/>
          <p:cNvSpPr/>
          <p:nvPr/>
        </p:nvSpPr>
        <p:spPr>
          <a:xfrm>
            <a:off x="502920" y="886968"/>
            <a:ext cx="11183112" cy="146304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文一</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［2024金华东阳市二模］开展“寻味活动</a:t>
            </a: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”，让同学们发现生活中容易忽略的味</a:t>
            </a:r>
            <a:endPar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道</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。炒米，就是其中的一种。接下来</a:t>
            </a: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，同学们准备拍摄炒米相关的视频发在学校公</a:t>
            </a:r>
            <a:endPar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众号上</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，让同学们关注生活中的味道。请你根据分工，结合所提供的文稿内容</a:t>
            </a: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，完</a:t>
            </a:r>
            <a:endPar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成问题的相应设计</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。（15分）</a:t>
            </a:r>
            <a:endParaRPr lang="en-US" altLang="zh-CN" sz="2400" dirty="0"/>
          </a:p>
        </p:txBody>
      </p:sp>
      <p:sp>
        <p:nvSpPr>
          <p:cNvPr id="3" name="QM_8_BD.27_1#121dfd274?vcp=1&amp;pid=33225fd5d&amp;color=0,0,0&amp;vtp=1&amp;bbb=1&amp;hb=1"/>
          <p:cNvSpPr/>
          <p:nvPr/>
        </p:nvSpPr>
        <p:spPr>
          <a:xfrm>
            <a:off x="502920" y="2362200"/>
            <a:ext cx="11183112" cy="2446655"/>
          </a:xfrm>
          <a:prstGeom prst="rect">
            <a:avLst/>
          </a:prstGeom>
          <a:noFill/>
        </p:spPr>
        <p:txBody>
          <a:bodyPr wrap="none" lIns="0" tIns="0" rIns="0" bIns="0" rtlCol="0" anchor="t"/>
          <a:lstStyle/>
          <a:p>
            <a:pPr algn="ctr"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冬日炒米香</a:t>
            </a:r>
            <a:endParaRPr lang="en-US" altLang="zh-CN" sz="1800" dirty="0"/>
          </a:p>
          <a:p>
            <a:pPr algn="ct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朱</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慧彬</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过了立冬日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便到了农家炒米季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从地里收上来的糯谷经过反复晾晒</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脱粒后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白花花的糯米便进了米缸</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择一吉日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母亲将糯米泡水</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洗净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入笼</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再一笼笼蒸出来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白花花的软与糯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在大白瓷碗里泛光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一碗糯米配什么菜都好吃</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豆腐炒蒜</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苗</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韭黄炒鸡蛋</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莲藕烧猪排</a:t>
            </a:r>
            <a:r>
              <a:rPr lang="en-US" altLang="zh-CN"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若是糯米上再铺一层薄薄的五花肉或油菜蒸菜</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那顿饭就会香甜得堪比过年</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Tree>
  </p:cSld>
  <p:clrMapOvr>
    <a:masterClrMapping/>
  </p:clrMapOvr>
  <p:transition>
    <p:split dir="in"/>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27_2#121dfd274?vcp=1&amp;pid=33225fd5d&amp;color=0,0,0&amp;vtp=1&amp;bt=1&amp;bbb=1&amp;hb=1"/>
          <p:cNvSpPr/>
          <p:nvPr/>
        </p:nvSpPr>
        <p:spPr>
          <a:xfrm>
            <a:off x="502920" y="1198565"/>
            <a:ext cx="11183112" cy="4961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蒸出来的糯米抱着团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难储存</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须先冷却阴干搓散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晾在日光下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几个太阳天</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糯米便会失去水分变瘦</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变小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白嫩水润的皮肤一层层变干变淡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阳光一缕缕潜入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糯米一粒粒变得冷峻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坚硬</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连枝头虎视眈眈的乌</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麻雀都会望而却步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此时年关就要到了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在冬月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豆饼与炒米是年货的一部分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糯米干燥后成为阴米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即可入缸</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母亲一有闲暇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便会手制竹刷</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采购黑沙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它们是制作炒米不可或缺的工具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⑤</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母亲早早清扫厨房的灰尘</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起锅除垢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备好食材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然后身着长衫</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整理鬓发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手执竹刷</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一如出征的女</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她意气风发地指挥帮厨将大铁锅烧热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等锅底泛红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黑沙出烟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火候到时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母亲便会撒入一把阴米</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一把</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竹刷拂尘般不紧不慢地在沙海米阵里辗转腾挪</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母亲的手法是轻盈的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竹刷与糯米的互动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像一幕点石成金的神秘仪式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又如一支编排好的喜庆舞蹈</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一双云手起承转合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一对眸子涡流暗涌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光影聚集的锅底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阴米一分一分地由灰变黄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由黄变白</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变回从前的</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模样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a:t>
            </a:r>
            <a:r>
              <a:rPr lang="en-US" altLang="zh-CN" sz="1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紧接着</a:t>
            </a:r>
            <a:r>
              <a:rPr lang="en-US" altLang="zh-CN" sz="1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一声声轻微的爆响</a:t>
            </a:r>
            <a:r>
              <a:rPr lang="en-US" altLang="zh-CN" sz="1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米粒一点点变长变粗</a:t>
            </a:r>
            <a:r>
              <a:rPr lang="en-US" altLang="zh-CN" sz="1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身子渐渐膨胀隆起</a:t>
            </a:r>
            <a:r>
              <a:rPr lang="en-US" altLang="zh-CN" sz="1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最终蜕变成白胖胖的</a:t>
            </a:r>
            <a:r>
              <a:rPr lang="en-US" altLang="zh-CN" sz="1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蚕宝</a:t>
            </a:r>
            <a:endParaRPr lang="en-US" altLang="zh-CN" sz="1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宝</a:t>
            </a:r>
            <a:r>
              <a:rPr lang="en-US" altLang="zh-CN"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一锅</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蚕宝宝</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出炉</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母亲便迅速捞起</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滤掉黑沙与残粒</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存入筐中</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Tree>
  </p:cSld>
  <p:clrMapOvr>
    <a:masterClrMapping/>
  </p:clrMapOvr>
  <p:transition>
    <p:split dir="in"/>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27_3#121dfd274?vcp=1&amp;pid=33225fd5d&amp;color=0,0,0&amp;vtp=1&amp;bt=1&amp;bbb=1&amp;hb=1"/>
          <p:cNvSpPr/>
          <p:nvPr/>
        </p:nvSpPr>
        <p:spPr>
          <a:xfrm>
            <a:off x="502920" y="1815785"/>
            <a:ext cx="11183112" cy="37039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这一流程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母亲每年都要演练千百遍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有时疲惫的母亲也会打盹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听到我们</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糊了糊了</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的提醒和一阵哄笑</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母亲才猛然惊醒</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一边手忙脚乱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哎哟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哎哟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地自责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炒米是一个村庄年庆的前奏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领头的先是一户两户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然后是整个村庄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炒米的香钻出厨房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挤出门窗</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浮在村庄空气里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那气味穿堂过户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传递着入冬进腊的消息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而屋外村道上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赶集办年货的车铃声</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脚步声也</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越来越近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越来越紧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在故乡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炒米是农人饱腹的冬粮</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是孩子放学回家解馋的零嘴儿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抓一把炒米入口嚼一嚼</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身体便热乎</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起来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炒米和着白面或者豆饼</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就盘酸菜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晒着冬阳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那种舌尖上的软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口鼻里的香让人无法忘怀</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故乡的炒</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米将农家的年味炒浓炒香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拉长拉远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到春暖花开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犁耙声响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到春播夏种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福满人间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选自《人民日报》2024年1月6日，有删改）</a:t>
            </a:r>
            <a:endParaRPr lang="en-US" altLang="zh-CN" dirty="0"/>
          </a:p>
        </p:txBody>
      </p:sp>
    </p:spTree>
  </p:cSld>
  <p:clrMapOvr>
    <a:masterClrMapping/>
  </p:clrMapOvr>
  <p:transition>
    <p:split dir="in"/>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27_4#121dfd274?vcp=1&amp;pid=33225fd5d&amp;color=0,0,0&amp;vtp=1&amp;bt=1&amp;bbb=1&amp;hb=1"/>
          <p:cNvSpPr/>
          <p:nvPr/>
        </p:nvSpPr>
        <p:spPr>
          <a:xfrm>
            <a:off x="502920" y="2452055"/>
            <a:ext cx="11183112" cy="2446655"/>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链接材料：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小时读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板桥家书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天寒冰冻时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穷亲戚朋友到门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先泡一大碗炒米送手中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佐以酱姜一小碟</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最是暖老温贫之具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觉得很亲切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郑板桥是兴化人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我的家乡是高邮</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风气相似</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这样的感情</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是外地人们不</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易领会的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炒米是各地都有的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但是很多地方都做成了炒米糖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这是很便宜的食品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孩子买了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咯咯地嚼着</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四川有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炒米糖开水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车站码头都有的卖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那是泡着吃的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但四川的炒米糖似也是专业的作坊做的</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不像我们那</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我们那里也有炒米糖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像别处一样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切成长方形的一块一块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也有搓成圆球的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叫作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欢喜团</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那也是作坊</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里做的</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但通常所说的炒米</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是不加糖粘结的</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散装</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而且不是作坊里做出来</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是自己家里炒的</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Tree>
  </p:cSld>
  <p:clrMapOvr>
    <a:masterClrMapping/>
  </p:clrMapOvr>
  <p:transition>
    <p:split dir="in"/>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_BD#3fcaf1f99.fixed?vcp=1&amp;color=255,255,255&amp;vtp=1&amp;bbb=1"/>
          <p:cNvSpPr/>
          <p:nvPr/>
        </p:nvSpPr>
        <p:spPr>
          <a:xfrm>
            <a:off x="4069080" y="2386584"/>
            <a:ext cx="4050792" cy="1133856"/>
          </a:xfrm>
          <a:prstGeom prst="rect">
            <a:avLst/>
          </a:prstGeom>
          <a:noFill/>
        </p:spPr>
        <p:txBody>
          <a:bodyPr wrap="none" lIns="0" tIns="0" rIns="0" bIns="0" rtlCol="0" anchor="b"/>
          <a:lstStyle/>
          <a:p>
            <a:pPr algn="ctr" latinLnBrk="1">
              <a:lnSpc>
                <a:spcPts val="6600"/>
              </a:lnSpc>
            </a:pPr>
            <a:r>
              <a:rPr lang="en-US" altLang="zh-CN" sz="5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第一部分</a:t>
            </a:r>
            <a:endParaRPr lang="en-US" altLang="zh-CN" sz="5400" dirty="0"/>
          </a:p>
        </p:txBody>
      </p:sp>
      <p:sp>
        <p:nvSpPr>
          <p:cNvPr id="3" name="C_1_BD#3fcaf1f99.fixed?vcp=1&amp;color=0,0,0&amp;vtp=1&amp;bbb=1"/>
          <p:cNvSpPr/>
          <p:nvPr/>
        </p:nvSpPr>
        <p:spPr>
          <a:xfrm>
            <a:off x="4270248" y="3941064"/>
            <a:ext cx="3675888" cy="859536"/>
          </a:xfrm>
          <a:prstGeom prst="rect">
            <a:avLst/>
          </a:prstGeom>
          <a:noFill/>
        </p:spPr>
        <p:txBody>
          <a:bodyPr wrap="none" lIns="0" tIns="0" rIns="0" bIns="0" rtlCol="0" anchor="b"/>
          <a:lstStyle/>
          <a:p>
            <a:pPr algn="ctr" latinLnBrk="1">
              <a:lnSpc>
                <a:spcPts val="5000"/>
              </a:lnSpc>
            </a:pPr>
            <a:r>
              <a:rPr lang="en-US" altLang="zh-CN" sz="4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模块突破练</a:t>
            </a:r>
            <a:endParaRPr lang="en-US" altLang="zh-CN" sz="4000" dirty="0"/>
          </a:p>
        </p:txBody>
      </p:sp>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27_5#121dfd274?vcp=1&amp;pid=33225fd5d&amp;color=0,0,0&amp;mp=1&amp;vtp=1&amp;bt=1&amp;bbb=1&amp;hb=1"/>
          <p:cNvSpPr/>
          <p:nvPr/>
        </p:nvSpPr>
        <p:spPr>
          <a:xfrm>
            <a:off x="502920" y="1822135"/>
            <a:ext cx="11183112" cy="37039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说是自己家里炒</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其实是请了人来炒的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炒炒米也要点手艺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并不是人人都会的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入了冬</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大概是过了</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冬至吧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有人背了一面大筛子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手持长柄的铁铲</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大街小巷地走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这就是炒炒米的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有时带一个助手</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多半是</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个半大孩子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是帮他烧火的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B.</a:t>
            </a:r>
            <a:r>
              <a:rPr lang="en-US" altLang="zh-CN" sz="1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请到家里来</a:t>
            </a:r>
            <a:r>
              <a:rPr lang="en-US" altLang="zh-CN" sz="1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管一顿饭</a:t>
            </a:r>
            <a:r>
              <a:rPr lang="en-US" altLang="zh-CN" sz="1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给几个钱</a:t>
            </a:r>
            <a:r>
              <a:rPr lang="en-US" altLang="zh-CN" sz="1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炒一天</a:t>
            </a:r>
            <a:r>
              <a:rPr lang="en-US" altLang="zh-CN" sz="1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或二斗</a:t>
            </a:r>
            <a:r>
              <a:rPr lang="en-US" altLang="zh-CN" sz="1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或半石</a:t>
            </a:r>
            <a:r>
              <a:rPr lang="en-US" altLang="zh-CN" sz="1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像我们家人口多</a:t>
            </a:r>
            <a:r>
              <a:rPr lang="en-US" altLang="zh-CN" sz="1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一次得炒一石糯米</a:t>
            </a:r>
            <a:r>
              <a:rPr lang="en-US" altLang="zh-CN" sz="1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炒炒米都是把一年所需一次炒齐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没有零零碎碎炒的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过了这个季节</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再找炒炒米的也找</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一炒炒米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就让人觉得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快要过年了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装炒米的坛子是固定的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这个坛子就叫</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炒米坛子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不做别的用途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舀炒米的东西也是固定的</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一般人家</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大都是用一个香烟罐头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我的祖母用的是一个</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柚子壳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柚子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我们那里柚子不多见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从顶上开一洞</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把里</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面的瓤掏出来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再塞上米糠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风干</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就成了一个硬壳的钵状的东西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她用这个柚子壳用了一辈子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选自汪曾祺《故乡的食物》，有删改）</a:t>
            </a:r>
            <a:endParaRPr lang="en-US" altLang="zh-CN" dirty="0"/>
          </a:p>
        </p:txBody>
      </p:sp>
    </p:spTree>
  </p:cSld>
  <p:clrMapOvr>
    <a:masterClrMapping/>
  </p:clrMapOvr>
  <p:transition>
    <p:split dir="in"/>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27_6#121dfd274?vcp=1&amp;pid=33225fd5d&amp;color=0,0,0&amp;mp=1&amp;vtp=1&amp;bt=1&amp;bbb=1"/>
          <p:cNvSpPr/>
          <p:nvPr/>
        </p:nvSpPr>
        <p:spPr>
          <a:xfrm>
            <a:off x="502920" y="1396304"/>
            <a:ext cx="11183112" cy="770255"/>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【场面布置】</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场</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面的布置应当有效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、突出、合理，能够展现地域特色。</a:t>
            </a:r>
            <a:endParaRPr lang="en-US" altLang="zh-CN" sz="1800" dirty="0"/>
          </a:p>
        </p:txBody>
      </p:sp>
      <p:sp>
        <p:nvSpPr>
          <p:cNvPr id="3" name="QB_9_BD.28_1#179326ac5?vcp=1&amp;pid=121dfd274&amp;color=0,0,0&amp;vtp=1&amp;bbb=1&amp;hb=1"/>
          <p:cNvSpPr/>
          <p:nvPr/>
        </p:nvSpPr>
        <p:spPr>
          <a:xfrm>
            <a:off x="502920" y="2224471"/>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1.导演组在选择场面的时候，发现了两篇文章各有侧重，《冬日炒米香》更聚焦于自家炒米的过程，即从“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蒸米”</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到“</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到“炒米”；《故乡的食物》中更注重展现炒米的风俗以及炒米所需的器具等。（1分）</a:t>
            </a:r>
            <a:endParaRPr lang="en-US" altLang="zh-CN" dirty="0"/>
          </a:p>
        </p:txBody>
      </p:sp>
      <p:sp>
        <p:nvSpPr>
          <p:cNvPr id="4" name="QB_9_AN.29_1#179326ac5.blank?vcp=1&amp;pid=121dfd274&amp;color=0,0,0&amp;vpa=4&amp;vtp=1&amp;bbb=1"/>
          <p:cNvSpPr/>
          <p:nvPr/>
        </p:nvSpPr>
        <p:spPr>
          <a:xfrm>
            <a:off x="838676" y="2592136"/>
            <a:ext cx="14239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晾米（1分）</a:t>
            </a:r>
            <a:endParaRPr lang="en-US" altLang="zh-CN" dirty="0"/>
          </a:p>
        </p:txBody>
      </p:sp>
      <p:sp>
        <p:nvSpPr>
          <p:cNvPr id="5" name="QO_9_BD.30_1#7117723fd?vcp=1&amp;pid=121dfd274&amp;color=0,0,0&amp;vtp=1&amp;bbb=1&amp;hb=1"/>
          <p:cNvSpPr/>
          <p:nvPr/>
        </p:nvSpPr>
        <p:spPr>
          <a:xfrm>
            <a:off x="502920" y="3044256"/>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2.在布置“蒸米”场面时，道具组提出：蒸好的糯米上铺的配菜与“炒米”无关，不必准备配菜这些道具</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。对此你怎</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么看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dirty="0"/>
          </a:p>
        </p:txBody>
      </p:sp>
      <p:sp>
        <p:nvSpPr>
          <p:cNvPr id="6" name="QO_9_AN.31_1#7117723fd?vcp=1&amp;pid=121dfd274&amp;color=0,0,0&amp;vtp=1&amp;bbb=1&amp;hb=1"/>
          <p:cNvSpPr/>
          <p:nvPr/>
        </p:nvSpPr>
        <p:spPr>
          <a:xfrm>
            <a:off x="502920" y="3873756"/>
            <a:ext cx="11183112" cy="20305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【示例一】需要准备。蒸好的糯米加上这些菜，更加增添了糯米的香甜滋味，更好呼应“炒米香”这个特点</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，更</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能展现作者对故土的思念</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，同时这样的描写增加了画面感。</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示例二】不需要准备。这篇文章主要聚焦于自家炒米的过程，而配菜属于烹饪后的内容，</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与蒸米过程无关，</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不应该在场面布置中出现</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。这样可以让观众更加集中注意力在蒸米这个环节上</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，从而更好地理解蒸米对于炒米</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过程的重要性</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wipe(left)">
                                      <p:cBhvr>
                                        <p:cTn id="21" dur="500"/>
                                        <p:tgtEl>
                                          <p:spTgt spid="6">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wipe(left)">
                                      <p:cBhvr>
                                        <p:cTn id="24" dur="500"/>
                                        <p:tgtEl>
                                          <p:spTgt spid="6">
                                            <p:txEl>
                                              <p:pRg st="2" end="2"/>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wipe(left)">
                                      <p:cBhvr>
                                        <p:cTn id="27" dur="500"/>
                                        <p:tgtEl>
                                          <p:spTgt spid="6">
                                            <p:txEl>
                                              <p:pRg st="3" end="3"/>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6">
                                            <p:txEl>
                                              <p:pRg st="4" end="4"/>
                                            </p:txEl>
                                          </p:spTgt>
                                        </p:tgtEl>
                                        <p:attrNameLst>
                                          <p:attrName>style.visibility</p:attrName>
                                        </p:attrNameLst>
                                      </p:cBhvr>
                                      <p:to>
                                        <p:strVal val="visible"/>
                                      </p:to>
                                    </p:set>
                                    <p:animEffect transition="in" filter="wipe(left)">
                                      <p:cBhvr>
                                        <p:cTn id="30"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9#ef8b54239?vcp=1&amp;pid=121dfd274&amp;color=0,0,0&amp;mp=1&amp;vtp=1&amp;bt=1&amp;bbb=1"/>
          <p:cNvSpPr/>
          <p:nvPr/>
        </p:nvSpPr>
        <p:spPr>
          <a:xfrm>
            <a:off x="502920" y="2233234"/>
            <a:ext cx="11183112" cy="773430"/>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【镜头特写】</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纪</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录片要有特写镜头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，凸显容易被忽视的细节，增强真实感，加深观众的理解。</a:t>
            </a:r>
            <a:endParaRPr lang="en-US" altLang="zh-CN" sz="1800" dirty="0"/>
          </a:p>
        </p:txBody>
      </p:sp>
      <p:sp>
        <p:nvSpPr>
          <p:cNvPr id="3" name="QO_9_BD.32_1#a2d6b79ef?vcp=1&amp;pid=121dfd274&amp;color=0,0,0&amp;vtp=1&amp;bbb=1&amp;hb=1"/>
          <p:cNvSpPr/>
          <p:nvPr/>
        </p:nvSpPr>
        <p:spPr>
          <a:xfrm>
            <a:off x="502920" y="3058226"/>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3.组员们发现《冬日炒米香》中对米的描写非常细致，所以准备选取米的颜色变化作为特写镜头</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，请你说说这样</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做对于纪录片的好处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dirty="0"/>
          </a:p>
        </p:txBody>
      </p:sp>
      <p:sp>
        <p:nvSpPr>
          <p:cNvPr id="4" name="QO_9_AN.33_1#a2d6b79ef?vcp=1&amp;pid=121dfd274&amp;color=0,0,0&amp;vtp=1&amp;bbb=1&amp;hb=1"/>
          <p:cNvSpPr/>
          <p:nvPr/>
        </p:nvSpPr>
        <p:spPr>
          <a:xfrm>
            <a:off x="502920" y="3878201"/>
            <a:ext cx="11183112" cy="11923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在蒸米的制作过程中，米的形状由刚开始的“白花花”到蒸熟阴干后的“变干变淡</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”，再到炒制过程中</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一分一分地由灰变黄，由黄变白”，最后到出锅时的“白胖胖”，真实细致的特写增强了纪实性和说服力</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，更容</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易让人产生情感共鸣</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，理解对炒米的念念不忘和对故乡的思念之情。（3分）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9#c5c79265e?vcp=1&amp;pid=121dfd274&amp;color=0,0,0&amp;vtp=1&amp;bt=1&amp;bbb=1"/>
          <p:cNvSpPr/>
          <p:nvPr/>
        </p:nvSpPr>
        <p:spPr>
          <a:xfrm>
            <a:off x="502920" y="1803752"/>
            <a:ext cx="11183112" cy="773430"/>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【解说设计】</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说词应通俗易懂</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，能够与视觉内容配合，让听众产生画面感，同时还需要有感染力。</a:t>
            </a:r>
            <a:endParaRPr lang="en-US" altLang="zh-CN" sz="1800" dirty="0"/>
          </a:p>
        </p:txBody>
      </p:sp>
      <p:sp>
        <p:nvSpPr>
          <p:cNvPr id="3" name="QO_9_BD.34_1#e2e0c107c?vcp=1&amp;pid=121dfd274&amp;color=0,0,0&amp;vtp=1&amp;bbb=1"/>
          <p:cNvSpPr/>
          <p:nvPr/>
        </p:nvSpPr>
        <p:spPr>
          <a:xfrm>
            <a:off x="502920" y="2626902"/>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4.根据要求完成相关分析。（5分）</a:t>
            </a:r>
            <a:endParaRPr lang="en-US" altLang="zh-CN" sz="1800" dirty="0"/>
          </a:p>
        </p:txBody>
      </p:sp>
      <p:sp>
        <p:nvSpPr>
          <p:cNvPr id="4" name="QO_10_BD.35_1#02da0a008?vcp=1&amp;pid=e2e0c107c&amp;color=0,0,0&amp;vtp=1&amp;bbb=1"/>
          <p:cNvSpPr/>
          <p:nvPr/>
        </p:nvSpPr>
        <p:spPr>
          <a:xfrm>
            <a:off x="502920" y="3034699"/>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（1）对解说词进行解说设计，使其更有感染力。请从语速、重音等角度进行设计，并阐明理由。（2分）</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炒</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米的香钻出厨房</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挤出门窗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浮在村庄空气里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5" name="QO_10_AN.36_1#02da0a008?vcp=1&amp;pid=e2e0c107c&amp;color=0,0,0&amp;vtp=1&amp;bbb=1&amp;hb=1"/>
          <p:cNvSpPr/>
          <p:nvPr/>
        </p:nvSpPr>
        <p:spPr>
          <a:xfrm>
            <a:off x="502920" y="3857469"/>
            <a:ext cx="11183112" cy="16114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【示例一】重音落在“钻出”“挤出”“浮在”这几个词上。这几个词运用了拟人的修辞手法，</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突出了炒米农户之多，</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香味之浓郁</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示例二】在讲述这句话时，应该放慢语速，以便让观众更好地感受到炒米香的传播过程</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。慢速的叙述可以营</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造出一种宁静而温馨的氛围</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，与乡村的生活节奏相契合。（2分）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wipe(left)">
                                      <p:cBhvr>
                                        <p:cTn id="13" dur="500"/>
                                        <p:tgtEl>
                                          <p:spTgt spid="5">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wipe(left)">
                                      <p:cBhvr>
                                        <p:cTn id="16" dur="500"/>
                                        <p:tgtEl>
                                          <p:spTgt spid="5">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Effect transition="in" filter="wipe(left)">
                                      <p:cBhvr>
                                        <p:cTn id="19"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10_BD.37_1#5ed486741?vcp=1&amp;pid=e2e0c107c&amp;color=0,0,0&amp;mp=1&amp;vtp=1&amp;bt=1&amp;bbb=1"/>
          <p:cNvSpPr/>
          <p:nvPr/>
        </p:nvSpPr>
        <p:spPr>
          <a:xfrm>
            <a:off x="502920" y="2428591"/>
            <a:ext cx="11183112" cy="11893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（2）文章画线的A、B两个句子，哪句更适合作为解说词？说说你的看法和理由。（3分）</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紧接着</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一声声轻微的爆响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米粒一点点变长变粗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身子渐渐膨胀隆起</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最终蜕变成白胖胖的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蚕宝宝</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请到家里来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管一顿饭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给几个钱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炒一天</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或二斗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或半石</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像我们家人口多</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一次得炒一石糯米</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O_10_AN.38_1#5ed486741?vcp=1&amp;pid=e2e0c107c&amp;color=0,0,0&amp;vtp=1&amp;bbb=1&amp;hb=1"/>
          <p:cNvSpPr/>
          <p:nvPr/>
        </p:nvSpPr>
        <p:spPr>
          <a:xfrm>
            <a:off x="502920" y="3668873"/>
            <a:ext cx="11183112" cy="11923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【示例一】选择A句。A句用词通俗易懂,并且有视觉、听觉的多种感官融合，选用“蚕宝宝”为喻，更显可爱</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，更</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容易让人产生联想</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，有画面感，同时作者内心的愉悦之感也更明显。</a:t>
            </a:r>
            <a:endParaRPr lang="en-US" altLang="zh-CN" sz="1800" dirty="0"/>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示例二】选择B句。B句语言平淡，如话家常，更容易产生亲切感。（选择A句最高得3分，B句最高得1分）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9#c2406b557?vcp=1&amp;pid=121dfd274&amp;color=0,0,0&amp;vtp=1&amp;bt=1&amp;bbb=1"/>
          <p:cNvSpPr/>
          <p:nvPr/>
        </p:nvSpPr>
        <p:spPr>
          <a:xfrm>
            <a:off x="502920" y="987142"/>
            <a:ext cx="11183112" cy="773430"/>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【专栏安排】</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频发布要根据主题内容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，将其安排在合适的专题板块中。</a:t>
            </a:r>
            <a:endParaRPr lang="en-US" altLang="zh-CN" sz="1800" dirty="0"/>
          </a:p>
        </p:txBody>
      </p:sp>
      <p:sp>
        <p:nvSpPr>
          <p:cNvPr id="3" name="QO_9_BD.39_1#f37026d34?vcp=1&amp;pid=121dfd274&amp;color=0,0,0&amp;vtp=1&amp;bbb=1&amp;hb=1"/>
          <p:cNvSpPr/>
          <p:nvPr/>
        </p:nvSpPr>
        <p:spPr>
          <a:xfrm>
            <a:off x="502920" y="1812134"/>
            <a:ext cx="11183112" cy="11893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5.组员们发布视频时，对于将其放在“美食专栏”还是“故土专栏”产生了争议，请你结合文章和链接材料</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，陈述理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我选</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___。理由：____。</a:t>
            </a:r>
            <a:endParaRPr lang="en-US" altLang="zh-CN" dirty="0"/>
          </a:p>
        </p:txBody>
      </p:sp>
      <p:sp>
        <p:nvSpPr>
          <p:cNvPr id="4" name="QO_9_AN.40_1#f37026d34?vcp=1&amp;pid=121dfd274&amp;color=0,0,0&amp;vtp=1&amp;bbb=1&amp;hb=1"/>
          <p:cNvSpPr/>
          <p:nvPr/>
        </p:nvSpPr>
        <p:spPr>
          <a:xfrm>
            <a:off x="502920" y="3047209"/>
            <a:ext cx="11183112" cy="32878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【示例一】“故土专栏”</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《冬日炒米香》深情回忆了故乡炒米的习俗,以“蒸米”“晾米”“炒米”三个场景</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，突出家乡</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炒米之香味</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，并一语双关，既有“香味”，又是“乡味”，同时，更表达了作者对故乡美好生活的回忆</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。《故乡的</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食物</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》对炒米做立体介绍，从炒米的风俗到器具使用，并不仅局限于“美味”。这小小的炒米</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，都写出了一种文</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化和温情</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，让人的思念故土之感油然而生</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示例二】“美食专栏”</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因为《冬日炒米香》深情回忆了故乡炒米的习俗，展现了“蒸米”“晾米”“炒米”</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三个场景，</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写到了蒸好糯米之后铺上</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“五花肉或油菜蒸菜”饭会变得无比香甜，还讲述炒米的香味弥漫整个村子</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，写到了诸</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多炒米的美味之处</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，所以放在“美食专栏”更合适（选择“故土专栏”，结合文本、</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链接材料内容和主旨分析可得4</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分</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；选择“美食专栏”最高得2分）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wipe(left)">
                                      <p:cBhvr>
                                        <p:cTn id="25" dur="500"/>
                                        <p:tgtEl>
                                          <p:spTgt spid="4">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animEffect transition="in" filter="wipe(left)">
                                      <p:cBhvr>
                                        <p:cTn id="28" dur="500"/>
                                        <p:tgtEl>
                                          <p:spTgt spid="4">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animEffect transition="in" filter="wipe(left)">
                                      <p:cBhvr>
                                        <p:cTn id="31"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7_BD#4031ab6c4?vcp=1&amp;pid=195ce329e&amp;color=0,0,0&amp;vtp=1&amp;bt=1&amp;bbb=1&amp;hb=1"/>
          <p:cNvSpPr/>
          <p:nvPr/>
        </p:nvSpPr>
        <p:spPr>
          <a:xfrm>
            <a:off x="502920" y="891540"/>
            <a:ext cx="11183112" cy="73152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文二</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［2024丽水一模］班级开展回忆性散文专题学习活动，</a:t>
            </a: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请你完成以下学习任务。</a:t>
            </a:r>
            <a:endPar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15分）</a:t>
            </a:r>
            <a:endParaRPr lang="en-US" altLang="zh-CN" sz="2400" dirty="0"/>
          </a:p>
        </p:txBody>
      </p:sp>
      <p:sp>
        <p:nvSpPr>
          <p:cNvPr id="3" name="QM_8_BD.41_1#13408407f?vcp=1&amp;pid=4031ab6c4&amp;color=0,0,0&amp;vtp=1&amp;bbb=1&amp;hb=1"/>
          <p:cNvSpPr/>
          <p:nvPr/>
        </p:nvSpPr>
        <p:spPr>
          <a:xfrm>
            <a:off x="502920" y="1625600"/>
            <a:ext cx="11183112" cy="4876800"/>
          </a:xfrm>
          <a:prstGeom prst="rect">
            <a:avLst/>
          </a:prstGeom>
          <a:noFill/>
        </p:spPr>
        <p:txBody>
          <a:bodyPr wrap="none" lIns="0" tIns="0" rIns="0" bIns="0" rtlCol="0" anchor="t"/>
          <a:lstStyle/>
          <a:p>
            <a:pPr algn="ctr" latinLnBrk="1">
              <a:lnSpc>
                <a:spcPts val="32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麦</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饭</a:t>
            </a:r>
            <a:endParaRPr lang="en-US" altLang="zh-CN" sz="1800" dirty="0"/>
          </a:p>
          <a:p>
            <a:pPr algn="ctr" latinLnBrk="1">
              <a:lnSpc>
                <a:spcPts val="32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陈</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忠实</a:t>
            </a:r>
            <a:endParaRPr lang="en-US" altLang="zh-CN" sz="1800" dirty="0"/>
          </a:p>
          <a:p>
            <a:pPr latinLnBrk="1">
              <a:lnSpc>
                <a:spcPts val="32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按照当今已经注意营养分析的人们的观点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麦饭是属于真正的绿色食物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2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我自小就有幸享用这种绿色食物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不过不是具备科学的超前消费的意识</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恰恰是贫穷导致的以野菜代粮食</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的饱腹本能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2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早春里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山坡背阴处的积雪尚未褪尽消去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向阳坡地上的苜蓿已经从地皮上努出嫩芽来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我掐苜蓿</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常和</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同龄的男女孩子结伙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从山坡上的这一块苜蓿地奔到另一块苜蓿地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这是幼年记忆里最愉快的劳动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2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苜蓿芽儿用水淘了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拌上面粉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搓</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抖均匀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摊在木屉上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放在锅里蒸熟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出锅后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用熟油拌了</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便用碗盛着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整碗整碗地吃</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拌着一碗玉米糁子熬煮的稀饭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可以省下一个两个馍来</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母亲似乎从我有记忆能</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力时就擅长麦饭技艺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她做得从容不迫</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干</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硬总是恰到好处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我最关心的是</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拌到苜蓿里的面粉是</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麦子面儿还是玉米面儿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麦子面儿俗称白面儿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拌就的麦饭软绵可口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玉米面儿拌成的麦饭就相去甚远了</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亲往往会说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白面儿断顿了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得用玉米面儿拌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你甭不高兴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我会多浇点熟油</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我从解知人言便开始习惯粗食</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dirty="0"/>
          </a:p>
        </p:txBody>
      </p:sp>
    </p:spTree>
  </p:cSld>
  <p:clrMapOvr>
    <a:masterClrMapping/>
  </p:clrMapOvr>
  <p:transition>
    <p:split dir="in"/>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41_1#13408407f?vcp=1&amp;pid=4031ab6c4&amp;color=0,0,0&amp;vtp=1&amp;bbb=1&amp;hb=1"/>
          <p:cNvSpPr/>
          <p:nvPr/>
        </p:nvSpPr>
        <p:spPr>
          <a:xfrm>
            <a:off x="502920" y="943930"/>
            <a:ext cx="11183112" cy="5448300"/>
          </a:xfrm>
          <a:prstGeom prst="rect">
            <a:avLst/>
          </a:prstGeom>
          <a:noFill/>
        </p:spPr>
        <p:txBody>
          <a:bodyPr wrap="none" lIns="0" tIns="0" rIns="0" bIns="0" rtlCol="0" anchor="t"/>
          <a:lstStyle/>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淡饭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从来不敢也不会有奢望寄予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从来不会要吃什么或想吃什么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而是习惯于母亲做什么就吃什么</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没有道</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理也没有解释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贫穷造就的吃食的贫乏和单调是不容选择或挑剔的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也不宽容娇气和任性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麦子面拌就的头茬苜蓿蒸成的麦饭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再拌进熟油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那种绵长的香味的记忆是无法泯灭的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按照家乡的风俗禁忌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清明是掐摘苜蓿的终结之日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清明之前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任何人家种植的苜蓿</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尽可以由人去掐去</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摘</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主人均是一种宽容和大度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清明一过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便不能再去任何人家的苜蓿地采掐了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苜蓿要作为饲草生长了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苜蓿之后</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我们便盼着槐花</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山坡和场边的槐花放白的时候</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我便用早已备齐的木钩挑着竹笼去采捋槐花了</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spc="-5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槐花开放的时候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村巷屋院都是香气充溢着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槐花蒸成的麦饭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另有一番香味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似乎比苜蓿麦饭更可口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这个季节往往很短暂</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家家男女端到街巷里来</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的饭碗里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多是槐花麦饭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按照今天已经开始青睐绿色食品的先行者们的现代营养意识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我便可以耍一把阿</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Q</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式的骄傲</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我们祖宗比你</a:t>
            </a:r>
            <a:endPar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阔多了</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他们早早都以苜蓿</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槐花为食了</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到了难忘的六十年代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家乡的原坡和河川里一切不含毒汁的野菜和野草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包括某些树叶</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统统都被大人小</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孩挖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摘</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捋回家去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拌以少许面粉或麸皮</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蒸了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食了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已经无油可拌</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100"/>
              </a:lnSpc>
            </a:pPr>
            <a:endParaRPr lang="en-US" altLang="zh-CN" dirty="0"/>
          </a:p>
        </p:txBody>
      </p:sp>
    </p:spTree>
  </p:cSld>
  <p:clrMapOvr>
    <a:masterClrMapping/>
  </p:clrMapOvr>
  <p:transition>
    <p:split dir="in"/>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41_1#13408407f?vcp=1&amp;pid=4031ab6c4&amp;color=0,0,0&amp;vtp=1&amp;bbb=1&amp;hb=1"/>
          <p:cNvSpPr/>
          <p:nvPr/>
        </p:nvSpPr>
        <p:spPr>
          <a:xfrm>
            <a:off x="502920" y="900000"/>
            <a:ext cx="11183112" cy="5478780"/>
          </a:xfrm>
          <a:prstGeom prst="rect">
            <a:avLst/>
          </a:prstGeom>
          <a:noFill/>
        </p:spPr>
        <p:txBody>
          <a:bodyPr wrap="none" lIns="0" tIns="0" rIns="0" bIns="0" rtlCol="0" anchor="t"/>
          <a:lstStyle/>
          <a:p>
            <a:pPr latinLnBrk="1">
              <a:lnSpc>
                <a:spcPts val="29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样的麦饭已成为主食</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成为填充肚腹的坐庄食物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男人女人老人小孩都别无选择</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漂亮的脸蛋儿和丑陋的黑</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脸也无法挑剔</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都只能赖此物充饥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延续生命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老人脸黄了肿了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年轻人也黄了肿了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小孩子黄了肿了</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漂亮</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的脸蛋儿黄了肿了时尤为令人叹惋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这种纯粹以绿色野菜野草为食物的实践</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却显示出残酷的结果</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提</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醒今天那些以绿色食物为时尚为时髦的先生太太们切勿矫枉过正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以免损害贵体</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29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近日和朋友到西安大雁塔下的一家陕北风味饭馆就餐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一道</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洋芋擦擦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的菜令人费解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吃了一口便尝出味来</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便大胆探问</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可是洋芋麦饭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延安籍的女老板笑答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关中叫麦饭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陕北叫洋芋擦擦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把洋芋擦成丝</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拌以</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上等白面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蒸熟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拌油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仍然沿袭民间如我母亲一样的农家主妇的操作规程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陕北盛产洋芋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用洋芋做成麦饭</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原也是以菜代粮</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变换一种花样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和关中的麦饭无本质差别</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不过</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现在由服务生用瓷盘端到餐桌上来的洋芋</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擦擦或者说洋芋麦饭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却是一道菜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一种商品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一种卖价不低的绿色食品</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城里人乐于掏腰包并赞赏不绝的超</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前保健食品了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29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家乡的原野上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苜蓿种植已经大大减少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已经稀罕的苜蓿地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不容许任何人涉足动手掐采</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传统的乡俗已</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经断止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主人一茬接着一茬掐采下苜蓿芽来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用袋装了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用车载了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送到城里的蔬菜市场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卖一把好钱</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乡俗</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断止了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日子好过了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这是现代生活法则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29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母亲的苜蓿麦饭槐花麦饭已经成为遥远而又温馨的记忆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28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选自《陈忠实散文》，有删改）</a:t>
            </a:r>
            <a:endParaRPr lang="en-US" altLang="zh-CN" dirty="0"/>
          </a:p>
        </p:txBody>
      </p:sp>
    </p:spTree>
  </p:cSld>
  <p:clrMapOvr>
    <a:masterClrMapping/>
  </p:clrMapOvr>
  <p:transition>
    <p:split dir="in"/>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9_BD.42_1#4a642ffbc?sp=1&amp;vcp=1&amp;pid=13408407f&amp;color=0,0,0&amp;vtp=1&amp;bt=1&amp;bbb=1"/>
          <p:cNvSpPr/>
          <p:nvPr/>
        </p:nvSpPr>
        <p:spPr>
          <a:xfrm>
            <a:off x="502920" y="1385636"/>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6.根据回忆性散文的“时间差”，梳理文章脉络，补全思维导图。（3分）</a:t>
            </a:r>
            <a:endParaRPr lang="en-US" altLang="zh-CN" sz="1800" dirty="0"/>
          </a:p>
        </p:txBody>
      </p:sp>
      <p:pic>
        <p:nvPicPr>
          <p:cNvPr id="3" name="QB_9_BD.42_2#4a642ffbc?vcp=1&amp;pid=13408407f&amp;color=0,0,0&amp;tib=255,255,255&amp;vip=5#7&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40080" y="1867093"/>
            <a:ext cx="10917936" cy="40599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9_AN.43_1#4a642ffbc.blank?vcp=1&amp;pid=13408407f&amp;color=0,0,0&amp;vpa=5&amp;vtp=1"/>
          <p:cNvSpPr/>
          <p:nvPr/>
        </p:nvSpPr>
        <p:spPr>
          <a:xfrm>
            <a:off x="2816352" y="1976821"/>
            <a:ext cx="1225296" cy="448056"/>
          </a:xfrm>
          <a:prstGeom prst="rect">
            <a:avLst/>
          </a:prstGeom>
          <a:noFill/>
        </p:spPr>
        <p:txBody>
          <a:bodyPr wrap="none" lIns="0" tIns="0" rIns="0" bIns="0" rtlCol="0" anchor="b"/>
          <a:lstStyle/>
          <a:p>
            <a:pPr algn="ctr" latinLnBrk="1">
              <a:lnSpc>
                <a:spcPts val="1600"/>
              </a:lnSpc>
            </a:pPr>
            <a:r>
              <a:rPr lang="en-US" altLang="zh-CN" sz="13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饱腹</a:t>
            </a:r>
            <a:endParaRPr lang="en-US" altLang="zh-CN" sz="1300" dirty="0"/>
          </a:p>
        </p:txBody>
      </p:sp>
      <p:sp>
        <p:nvSpPr>
          <p:cNvPr id="6" name="QB_9_AN.44_1#4a642ffbc.blank?vcp=1&amp;pid=13408407f&amp;color=0,0,0&amp;vpa=6&amp;vtp=1"/>
          <p:cNvSpPr/>
          <p:nvPr/>
        </p:nvSpPr>
        <p:spPr>
          <a:xfrm>
            <a:off x="5413248" y="5286949"/>
            <a:ext cx="1143000" cy="420624"/>
          </a:xfrm>
          <a:prstGeom prst="rect">
            <a:avLst/>
          </a:prstGeom>
          <a:noFill/>
        </p:spPr>
        <p:txBody>
          <a:bodyPr wrap="none" lIns="0" tIns="0" rIns="0" bIns="0" rtlCol="0" anchor="b"/>
          <a:lstStyle/>
          <a:p>
            <a:pPr algn="ctr" latinLnBrk="1">
              <a:lnSpc>
                <a:spcPts val="1600"/>
              </a:lnSpc>
            </a:pPr>
            <a:r>
              <a:rPr lang="en-US" altLang="zh-CN" sz="13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别无选择</a:t>
            </a:r>
            <a:endParaRPr lang="en-US" altLang="zh-CN" sz="1300" dirty="0"/>
          </a:p>
        </p:txBody>
      </p:sp>
      <p:sp>
        <p:nvSpPr>
          <p:cNvPr id="7" name="QB_9_AN.45_1#4a642ffbc.blank?vcp=1&amp;pid=13408407f&amp;color=0,0,0&amp;vpa=7&amp;vtp=1"/>
          <p:cNvSpPr/>
          <p:nvPr/>
        </p:nvSpPr>
        <p:spPr>
          <a:xfrm>
            <a:off x="7955280" y="5259517"/>
            <a:ext cx="1225296" cy="448056"/>
          </a:xfrm>
          <a:prstGeom prst="rect">
            <a:avLst/>
          </a:prstGeom>
          <a:noFill/>
        </p:spPr>
        <p:txBody>
          <a:bodyPr wrap="square" lIns="0" tIns="0" rIns="0" bIns="0" rtlCol="0" anchor="b"/>
          <a:lstStyle/>
          <a:p>
            <a:pPr algn="l" latinLnBrk="1"/>
            <a:r>
              <a:rPr lang="en-US" altLang="zh-CN" sz="13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乐于掏腰包（赞赏不绝）（3分）</a:t>
            </a:r>
            <a:endParaRPr lang="en-US" altLang="zh-CN" sz="13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5819dfee5.fixed?vcp=1&amp;pid=3fcaf1f99&amp;color=89,89,89&amp;vtp=1&amp;bbb=1"/>
          <p:cNvSpPr/>
          <p:nvPr/>
        </p:nvSpPr>
        <p:spPr>
          <a:xfrm>
            <a:off x="219456" y="2441448"/>
            <a:ext cx="11740896" cy="1106424"/>
          </a:xfrm>
          <a:prstGeom prst="rect">
            <a:avLst/>
          </a:prstGeom>
          <a:noFill/>
        </p:spPr>
        <p:txBody>
          <a:bodyPr wrap="none" lIns="0" tIns="0" rIns="0" bIns="0" rtlCol="0" anchor="b"/>
          <a:lstStyle/>
          <a:p>
            <a:pPr algn="ctr" latinLnBrk="1">
              <a:lnSpc>
                <a:spcPts val="8300"/>
              </a:lnSpc>
            </a:pPr>
            <a:r>
              <a:rPr lang="en-US" altLang="zh-CN" sz="6600" b="1" i="0" dirty="0">
                <a:solidFill>
                  <a:srgbClr val="595959"/>
                </a:solidFill>
                <a:latin typeface="微软雅黑" panose="020B0503020204020204" pitchFamily="34" charset="-122"/>
                <a:ea typeface="微软雅黑" panose="020B0503020204020204" pitchFamily="34" charset="-122"/>
                <a:cs typeface="微软雅黑" panose="020B0503020204020204" pitchFamily="34" charset="-120"/>
              </a:rPr>
              <a:t>模块三</a:t>
            </a:r>
            <a:r>
              <a:rPr lang="en-US" altLang="zh-CN" sz="6600" b="1" i="0" dirty="0">
                <a:solidFill>
                  <a:srgbClr val="595959"/>
                </a:solidFill>
                <a:latin typeface="宋体" panose="02010600030101010101" pitchFamily="2" charset="-122"/>
                <a:ea typeface="宋体" panose="02010600030101010101" pitchFamily="2" charset="-122"/>
                <a:cs typeface="宋体" panose="02010600030101010101" pitchFamily="34" charset="-120"/>
              </a:rPr>
              <a:t> </a:t>
            </a:r>
            <a:r>
              <a:rPr lang="en-US" altLang="zh-CN" sz="6600" b="1" i="0" dirty="0">
                <a:solidFill>
                  <a:srgbClr val="595959"/>
                </a:solidFill>
                <a:latin typeface="微软雅黑" panose="020B0503020204020204" pitchFamily="34" charset="-122"/>
                <a:ea typeface="微软雅黑" panose="020B0503020204020204" pitchFamily="34" charset="-122"/>
                <a:cs typeface="微软雅黑" panose="020B0503020204020204" pitchFamily="34" charset="-120"/>
              </a:rPr>
              <a:t>文学类作品阅读</a:t>
            </a:r>
            <a:endParaRPr lang="en-US" altLang="zh-CN" sz="6600" dirty="0"/>
          </a:p>
        </p:txBody>
      </p:sp>
      <p:pic>
        <p:nvPicPr>
          <p:cNvPr id="3" name="C_2#5819dfee5.fixed?vcp=1&amp;pid=3fcaf1f99&amp;color=0,0,0&amp;tib=255,255,255&amp;vtp=1" descr="preencoded.png"/>
          <p:cNvPicPr>
            <a:picLocks noChangeAspect="1"/>
          </p:cNvPicPr>
          <p:nvPr/>
        </p:nvPicPr>
        <p:blipFill>
          <a:blip r:embed="rId1"/>
          <a:stretch>
            <a:fillRect/>
          </a:stretch>
        </p:blipFill>
        <p:spPr>
          <a:xfrm>
            <a:off x="5660136" y="3794760"/>
            <a:ext cx="832104" cy="658368"/>
          </a:xfrm>
          <a:prstGeom prst="rect">
            <a:avLst/>
          </a:prstGeom>
        </p:spPr>
      </p:pic>
    </p:spTree>
  </p:cSld>
  <p:clrMapOvr>
    <a:masterClrMapping/>
  </p:clrMapOvr>
  <p:transition>
    <p:split dir="in"/>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46_1#d60fe7668?vcp=1&amp;pid=13408407f&amp;color=0,0,0&amp;vtp=1&amp;bt=1&amp;bbb=1"/>
          <p:cNvSpPr/>
          <p:nvPr/>
        </p:nvSpPr>
        <p:spPr>
          <a:xfrm>
            <a:off x="502920" y="1818991"/>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7.回忆性散文注重细节描写。品味下列语句中的加点词，体察作者的情感。（4分）</a:t>
            </a:r>
            <a:endParaRPr lang="en-US" altLang="zh-CN" sz="1800" dirty="0"/>
          </a:p>
        </p:txBody>
      </p:sp>
      <p:sp>
        <p:nvSpPr>
          <p:cNvPr id="3" name="QO_10_BD.47_1#e8372a076?vcp=1&amp;pid=d60fe7668&amp;color=0,0,0&amp;vtp=1&amp;bbb=1"/>
          <p:cNvSpPr/>
          <p:nvPr/>
        </p:nvSpPr>
        <p:spPr>
          <a:xfrm>
            <a:off x="502920" y="2215421"/>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向阳坡地上的苜蓿已经从地皮上努出嫩芽来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4" name="QO_10_AN.48_1#e8372a076?vcp=1&amp;pid=d60fe7668&amp;color=0,0,0&amp;vtp=1&amp;bbb=1&amp;hb=1"/>
          <p:cNvSpPr/>
          <p:nvPr/>
        </p:nvSpPr>
        <p:spPr>
          <a:xfrm>
            <a:off x="502920" y="2626203"/>
            <a:ext cx="11183112" cy="119253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“努”在这里作动词，一方面生动地描绘了苜蓿嫩芽从地皮上奋力钻出来的情景</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，表达了作者对自然界</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中生命力量的钦佩和赞叹</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；另一方面，表达了作者的惊喜之情，苜蓿长出来了</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，很快可以吃到妈妈用头茬苜蓿</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蒸成的麦饭了</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O_10_BD.49_1#35ca33ba2?vcp=1&amp;pid=d60fe7668&amp;color=0,0,0&amp;vtp=1&amp;bbb=1"/>
          <p:cNvSpPr/>
          <p:nvPr/>
        </p:nvSpPr>
        <p:spPr>
          <a:xfrm>
            <a:off x="502920" y="3865786"/>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老人脸黄了肿了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年轻人也黄了肿了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小孩子黄了肿了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漂亮的脸蛋儿黄了肿了时尤为令人叹惋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6" name="QO_10_AN.50_1#35ca33ba2?vcp=1&amp;pid=d60fe7668&amp;color=0,0,0&amp;vtp=1&amp;bbb=1&amp;hb=1"/>
          <p:cNvSpPr/>
          <p:nvPr/>
        </p:nvSpPr>
        <p:spPr>
          <a:xfrm>
            <a:off x="502920" y="4276568"/>
            <a:ext cx="11183112" cy="11923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运用了反复的修辞手法，连用四个“黄了肿了”给人强烈的视觉冲击</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，写出人们吃了用野菜野草又没有</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油做成的麦饭</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，所有的人都变得“黄了肿了”，强调这样的麦饭只能充饥，对人的身体是有损害的</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，但却别无选</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择</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，表达了对那段苦难岁月的感慨。（4分）</a:t>
            </a:r>
            <a:endParaRPr lang="en-US" altLang="zh-CN" dirty="0"/>
          </a:p>
        </p:txBody>
      </p:sp>
      <p:sp>
        <p:nvSpPr>
          <p:cNvPr id="7" name="QO_10_BD.47_1#e8372a076?vcp=1&amp;pid=d60fe7668&amp;color=0,0,0&amp;vtp=1&amp;bbb=1&amp;zzd= 1"/>
          <p:cNvSpPr/>
          <p:nvPr/>
        </p:nvSpPr>
        <p:spPr>
          <a:xfrm>
            <a:off x="4370102" y="2566576"/>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QO_10_BD.49_1#35ca33ba2?vcp=1&amp;pid=d60fe7668&amp;color=0,0,0&amp;vtp=1&amp;bbb=1&amp;zzd= 1"/>
          <p:cNvSpPr/>
          <p:nvPr/>
        </p:nvSpPr>
        <p:spPr>
          <a:xfrm>
            <a:off x="1855502" y="4216941"/>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QO_10_BD.49_1#35ca33ba2?vcp=1&amp;pid=d60fe7668&amp;color=0,0,0&amp;vtp=1&amp;bbb=1&amp;zzd= 1"/>
          <p:cNvSpPr/>
          <p:nvPr/>
        </p:nvSpPr>
        <p:spPr>
          <a:xfrm>
            <a:off x="2084102" y="4216941"/>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QO_10_BD.49_1#35ca33ba2?vcp=1&amp;pid=d60fe7668&amp;color=0,0,0&amp;vtp=1&amp;bbb=1&amp;zzd= 1"/>
          <p:cNvSpPr/>
          <p:nvPr/>
        </p:nvSpPr>
        <p:spPr>
          <a:xfrm>
            <a:off x="2312702" y="4216941"/>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O_10_BD.49_1#35ca33ba2?vcp=1&amp;pid=d60fe7668&amp;color=0,0,0&amp;vtp=1&amp;bbb=1&amp;zzd= 1"/>
          <p:cNvSpPr/>
          <p:nvPr/>
        </p:nvSpPr>
        <p:spPr>
          <a:xfrm>
            <a:off x="2541302" y="4216941"/>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QO_10_BD.49_1#35ca33ba2?vcp=1&amp;pid=d60fe7668&amp;color=0,0,0&amp;vtp=1&amp;bbb=1&amp;zzd= 1"/>
          <p:cNvSpPr/>
          <p:nvPr/>
        </p:nvSpPr>
        <p:spPr>
          <a:xfrm>
            <a:off x="3912902" y="4216941"/>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O_10_BD.49_1#35ca33ba2?vcp=1&amp;pid=d60fe7668&amp;color=0,0,0&amp;vtp=1&amp;bbb=1&amp;zzd= 1"/>
          <p:cNvSpPr/>
          <p:nvPr/>
        </p:nvSpPr>
        <p:spPr>
          <a:xfrm>
            <a:off x="4141502" y="4216941"/>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QO_10_BD.49_1#35ca33ba2?vcp=1&amp;pid=d60fe7668&amp;color=0,0,0&amp;vtp=1&amp;bbb=1&amp;zzd= 1"/>
          <p:cNvSpPr/>
          <p:nvPr/>
        </p:nvSpPr>
        <p:spPr>
          <a:xfrm>
            <a:off x="4370102" y="4216941"/>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QO_10_BD.49_1#35ca33ba2?vcp=1&amp;pid=d60fe7668&amp;color=0,0,0&amp;vtp=1&amp;bbb=1&amp;zzd= 1"/>
          <p:cNvSpPr/>
          <p:nvPr/>
        </p:nvSpPr>
        <p:spPr>
          <a:xfrm>
            <a:off x="4598702" y="4216941"/>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QO_10_BD.49_1#35ca33ba2?vcp=1&amp;pid=d60fe7668&amp;color=0,0,0&amp;vtp=1&amp;bbb=1&amp;zzd= 1"/>
          <p:cNvSpPr/>
          <p:nvPr/>
        </p:nvSpPr>
        <p:spPr>
          <a:xfrm>
            <a:off x="5741702" y="4216941"/>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QO_10_BD.49_1#35ca33ba2?vcp=1&amp;pid=d60fe7668&amp;color=0,0,0&amp;vtp=1&amp;bbb=1&amp;zzd= 1"/>
          <p:cNvSpPr/>
          <p:nvPr/>
        </p:nvSpPr>
        <p:spPr>
          <a:xfrm>
            <a:off x="5970302" y="4216941"/>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QO_10_BD.49_1#35ca33ba2?vcp=1&amp;pid=d60fe7668&amp;color=0,0,0&amp;vtp=1&amp;bbb=1&amp;zzd= 1"/>
          <p:cNvSpPr/>
          <p:nvPr/>
        </p:nvSpPr>
        <p:spPr>
          <a:xfrm>
            <a:off x="6198902" y="4216941"/>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QO_10_BD.49_1#35ca33ba2?vcp=1&amp;pid=d60fe7668&amp;color=0,0,0&amp;vtp=1&amp;bbb=1&amp;zzd= 1"/>
          <p:cNvSpPr/>
          <p:nvPr/>
        </p:nvSpPr>
        <p:spPr>
          <a:xfrm>
            <a:off x="6427502" y="4216941"/>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QO_10_BD.49_1#35ca33ba2?vcp=1&amp;pid=d60fe7668&amp;color=0,0,0&amp;vtp=1&amp;bbb=1&amp;zzd= 1"/>
          <p:cNvSpPr/>
          <p:nvPr/>
        </p:nvSpPr>
        <p:spPr>
          <a:xfrm>
            <a:off x="8256301" y="4216941"/>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QO_10_BD.49_1#35ca33ba2?vcp=1&amp;pid=d60fe7668&amp;color=0,0,0&amp;vtp=1&amp;bbb=1&amp;zzd= 1"/>
          <p:cNvSpPr/>
          <p:nvPr/>
        </p:nvSpPr>
        <p:spPr>
          <a:xfrm>
            <a:off x="8484901" y="4216941"/>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QO_10_BD.49_1#35ca33ba2?vcp=1&amp;pid=d60fe7668&amp;color=0,0,0&amp;vtp=1&amp;bbb=1&amp;zzd= 1"/>
          <p:cNvSpPr/>
          <p:nvPr/>
        </p:nvSpPr>
        <p:spPr>
          <a:xfrm>
            <a:off x="8713501" y="4216941"/>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QO_10_BD.49_1#35ca33ba2?vcp=1&amp;pid=d60fe7668&amp;color=0,0,0&amp;vtp=1&amp;bbb=1&amp;zzd= 1"/>
          <p:cNvSpPr/>
          <p:nvPr/>
        </p:nvSpPr>
        <p:spPr>
          <a:xfrm>
            <a:off x="8942101" y="4216941"/>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6">
                                            <p:bg/>
                                          </p:spTgt>
                                        </p:tgtEl>
                                        <p:attrNameLst>
                                          <p:attrName>style.visibility</p:attrName>
                                        </p:attrNameLst>
                                      </p:cBhvr>
                                      <p:to>
                                        <p:strVal val="visible"/>
                                      </p:to>
                                    </p:set>
                                    <p:animEffect transition="in" filter="wipe(left)">
                                      <p:cBhvr>
                                        <p:cTn id="21" dur="500"/>
                                        <p:tgtEl>
                                          <p:spTgt spid="6">
                                            <p:bg/>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wipe(left)">
                                      <p:cBhvr>
                                        <p:cTn id="24" dur="500"/>
                                        <p:tgtEl>
                                          <p:spTgt spid="6">
                                            <p:txEl>
                                              <p:pRg st="0" end="0"/>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animEffect transition="in" filter="wipe(left)">
                                      <p:cBhvr>
                                        <p:cTn id="27" dur="500"/>
                                        <p:tgtEl>
                                          <p:spTgt spid="6">
                                            <p:txEl>
                                              <p:pRg st="1" end="1"/>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6">
                                            <p:txEl>
                                              <p:pRg st="2" end="2"/>
                                            </p:txEl>
                                          </p:spTgt>
                                        </p:tgtEl>
                                        <p:attrNameLst>
                                          <p:attrName>style.visibility</p:attrName>
                                        </p:attrNameLst>
                                      </p:cBhvr>
                                      <p:to>
                                        <p:strVal val="visible"/>
                                      </p:to>
                                    </p:set>
                                    <p:animEffect transition="in" filter="wipe(left)">
                                      <p:cBhvr>
                                        <p:cTn id="3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51_1#533bb0bd5?sp=1&amp;vcp=1&amp;pid=13408407f&amp;color=0,0,0&amp;mp=1&amp;vtp=1&amp;bt=1&amp;bbb=1"/>
          <p:cNvSpPr/>
          <p:nvPr/>
        </p:nvSpPr>
        <p:spPr>
          <a:xfrm>
            <a:off x="502920" y="1605854"/>
            <a:ext cx="11183112" cy="770255"/>
          </a:xfrm>
          <a:prstGeom prst="rect">
            <a:avLst/>
          </a:prstGeom>
          <a:noFill/>
        </p:spPr>
        <p:txBody>
          <a:bodyPr wrap="none" lIns="0" tIns="0" rIns="0" bIns="0" rtlCol="0" anchor="t"/>
          <a:lstStyle/>
          <a:p>
            <a:pPr algn="l" latinLnBrk="1">
              <a:lnSpc>
                <a:spcPts val="3300"/>
              </a:lnSpc>
            </a:pP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8.根据回忆性散文中的两个“我”，推测文中画线句中“阿Q式的骄傲”是怎样的骄傲，结合文章内容简要分析。（3分）</a:t>
            </a:r>
            <a:endParaRPr lang="en-US" altLang="zh-CN" sz="1800" spc="-5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二我差</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指回忆性散文中两个</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的差异</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一个是那时的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一个是现在的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O_9_AN.52_1#533bb0bd5?vcp=1&amp;pid=13408407f&amp;color=0,0,0&amp;vtp=1&amp;bbb=1&amp;hb=1"/>
          <p:cNvSpPr/>
          <p:nvPr/>
        </p:nvSpPr>
        <p:spPr>
          <a:xfrm>
            <a:off x="502920" y="2434021"/>
            <a:ext cx="11183112" cy="7732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“阿Q式的骄傲”是自欺欺人式的骄傲。因为作者小时候家里贫穷</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，吃食的贫乏和单调是不容选择或挑</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剔的</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，并不是因为当时有营养意识而选择绿色食品，其实这是作者的自嘲。（3分）</a:t>
            </a:r>
            <a:endParaRPr lang="en-US" altLang="zh-CN" dirty="0"/>
          </a:p>
        </p:txBody>
      </p:sp>
      <p:sp>
        <p:nvSpPr>
          <p:cNvPr id="4" name="QO_9_BD.53_1#552559c13?vcp=1&amp;pid=13408407f&amp;color=0,0,0&amp;vtp=1&amp;bbb=1"/>
          <p:cNvSpPr/>
          <p:nvPr/>
        </p:nvSpPr>
        <p:spPr>
          <a:xfrm>
            <a:off x="502920" y="3261489"/>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9.在回忆性散文中，为什么作者回忆过去的生活都觉得那么美好？请以本文为例，探究原因。（5分）</a:t>
            </a:r>
            <a:endParaRPr lang="en-US" altLang="zh-CN" sz="1800" dirty="0"/>
          </a:p>
        </p:txBody>
      </p:sp>
      <p:sp>
        <p:nvSpPr>
          <p:cNvPr id="5" name="QO_9_AN.54_1#552559c13?vcp=1&amp;pid=13408407f&amp;color=0,0,0&amp;vtp=1&amp;bbb=1&amp;hb=1"/>
          <p:cNvSpPr/>
          <p:nvPr/>
        </p:nvSpPr>
        <p:spPr>
          <a:xfrm>
            <a:off x="502920" y="3669286"/>
            <a:ext cx="11183112" cy="20305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【示例】作者小时候，觉得掐苜蓿是很愉快的劳动，那是因为和同龄人结伙，在嬉戏玩耍中劳动</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，所以觉得很</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快乐</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；用来饱腹的苜蓿麦饭槐花麦饭不仅仅是食物，更是母爱的体现，是乡村生活的缩影；此外</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，“任何人家种</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植的苜蓿</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，尽可以由人去掐去摘”，这是乡村生活的人情美、乡俗美。这些记忆</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，寄托了作者对母亲和童年及美</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好乡俗的怀念</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，让作者在忙碌和疲惫的现代生活中，找到了一丝心灵的慰藉和安宁。所以，那过去了的</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，就会</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成为亲切的怀恋</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。（5分）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wipe(left)">
                                      <p:cBhvr>
                                        <p:cTn id="18" dur="500"/>
                                        <p:tgtEl>
                                          <p:spTgt spid="5">
                                            <p:bg/>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wipe(left)">
                                      <p:cBhvr>
                                        <p:cTn id="21" dur="500"/>
                                        <p:tgtEl>
                                          <p:spTgt spid="5">
                                            <p:txEl>
                                              <p:pRg st="0" end="0"/>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wipe(left)">
                                      <p:cBhvr>
                                        <p:cTn id="24" dur="500"/>
                                        <p:tgtEl>
                                          <p:spTgt spid="5">
                                            <p:txEl>
                                              <p:pRg st="1" end="1"/>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wipe(left)">
                                      <p:cBhvr>
                                        <p:cTn id="27" dur="500"/>
                                        <p:tgtEl>
                                          <p:spTgt spid="5">
                                            <p:txEl>
                                              <p:pRg st="2" end="2"/>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5">
                                            <p:txEl>
                                              <p:pRg st="3" end="3"/>
                                            </p:txEl>
                                          </p:spTgt>
                                        </p:tgtEl>
                                        <p:attrNameLst>
                                          <p:attrName>style.visibility</p:attrName>
                                        </p:attrNameLst>
                                      </p:cBhvr>
                                      <p:to>
                                        <p:strVal val="visible"/>
                                      </p:to>
                                    </p:set>
                                    <p:animEffect transition="in" filter="wipe(left)">
                                      <p:cBhvr>
                                        <p:cTn id="30" dur="500"/>
                                        <p:tgtEl>
                                          <p:spTgt spid="5">
                                            <p:txEl>
                                              <p:pRg st="3" end="3"/>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5">
                                            <p:txEl>
                                              <p:pRg st="4" end="4"/>
                                            </p:txEl>
                                          </p:spTgt>
                                        </p:tgtEl>
                                        <p:attrNameLst>
                                          <p:attrName>style.visibility</p:attrName>
                                        </p:attrNameLst>
                                      </p:cBhvr>
                                      <p:to>
                                        <p:strVal val="visible"/>
                                      </p:to>
                                    </p:set>
                                    <p:animEffect transition="in" filter="wipe(left)">
                                      <p:cBhvr>
                                        <p:cTn id="33"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7_BD#2684e6aed?vcp=1&amp;pid=525727278&amp;color=0,0,0&amp;vtp=1&amp;bt=1&amp;bbb=1&amp;hb=1"/>
          <p:cNvSpPr/>
          <p:nvPr/>
        </p:nvSpPr>
        <p:spPr>
          <a:xfrm>
            <a:off x="502920" y="891540"/>
            <a:ext cx="11183112" cy="73152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文一</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［2024台州温岭市模拟］同学们发现李娟散文中的荒野话题很有意思</a:t>
            </a: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，请你一</a:t>
            </a:r>
            <a:endPar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起探究欣赏下文</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。（16分）</a:t>
            </a:r>
            <a:endParaRPr lang="en-US" altLang="zh-CN" sz="2400" dirty="0"/>
          </a:p>
        </p:txBody>
      </p:sp>
      <p:sp>
        <p:nvSpPr>
          <p:cNvPr id="3" name="QM_8_BD.55_1#ee4691a35?vcp=1&amp;pid=2684e6aed&amp;color=0,0,0&amp;vtp=1&amp;bbb=1&amp;hb=1"/>
          <p:cNvSpPr/>
          <p:nvPr/>
        </p:nvSpPr>
        <p:spPr>
          <a:xfrm>
            <a:off x="502920" y="1625600"/>
            <a:ext cx="11183112" cy="1608455"/>
          </a:xfrm>
          <a:prstGeom prst="rect">
            <a:avLst/>
          </a:prstGeom>
          <a:noFill/>
        </p:spPr>
        <p:txBody>
          <a:bodyPr wrap="none" lIns="0" tIns="0" rIns="0" bIns="0" rtlCol="0" anchor="t"/>
          <a:lstStyle/>
          <a:p>
            <a:pPr algn="ctr"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摩托车穿过春天的荒野</a:t>
            </a:r>
            <a:endParaRPr lang="en-US" altLang="zh-CN" sz="1800" dirty="0"/>
          </a:p>
          <a:p>
            <a:pPr algn="ct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李</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娟</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摩托车实在是个好东西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因为它比我们的双腿强大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在这片荒茫茫的大地上</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它轻易地就能把我们带向</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双脚无力抵及的地方</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
        <p:nvSpPr>
          <p:cNvPr id="4" name="QM_8_BD.55_2#ee4691a35?sp=1&amp;vcp=1&amp;pid=2684e6aed&amp;color=0,0,0&amp;vtp=1&amp;bbb=1&amp;hb=1"/>
          <p:cNvSpPr/>
          <p:nvPr/>
        </p:nvSpPr>
        <p:spPr>
          <a:xfrm>
            <a:off x="502920" y="3272790"/>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我们走的路是戈壁滩上的土路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与其说是路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不如说是一条细而微弱的路的痕迹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在野地中颠簸起伏</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整个世界</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天空占四分之三</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大地占四分之一</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
        <p:nvSpPr>
          <p:cNvPr id="5" name="QM_8_BD.55_3#ee4691a35?sp=1&amp;vcp=1&amp;pid=2684e6aed&amp;color=0,0,0&amp;vtp=1&amp;bbb=1&amp;hb=1"/>
          <p:cNvSpPr/>
          <p:nvPr/>
        </p:nvSpPr>
        <p:spPr>
          <a:xfrm>
            <a:off x="502920" y="4092575"/>
            <a:ext cx="11183112" cy="20275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眼前世界通达无碍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在我们的视野里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有三股旋风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正前方的那一股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高达二三十米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左右倾斜摇晃着</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柱子一般抵在天地之间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左边有两股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位于一千米外一片雪白的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寸草不生的盐碱滩上方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那两股风柱</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也是雪白的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而天空那么蓝</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这是五月的晚春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但在冬季长达半年的北方大陆</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这样的时节不过只是初春而</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已</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草色遥看近却无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我们脚边的大地粗糙而黯淡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但在远方一直到天边的地方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已经很有青色原野的情景了</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大地上雪白的盐碱滩左一个右一个</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连绵不断地分布着</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草色就团团簇簇围拥着它们</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白白绿绿</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斑斓而开阔</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Tree>
  </p:cSld>
  <p:clrMapOvr>
    <a:masterClrMapping/>
  </p:clrMapOvr>
  <p:transition>
    <p:split dir="in"/>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55_4#ee4691a35?sp=1&amp;vcp=1&amp;pid=2684e6aed&amp;color=0,0,0&amp;vtp=1&amp;bbb=1&amp;hb=1"/>
          <p:cNvSpPr/>
          <p:nvPr/>
        </p:nvSpPr>
        <p:spPr>
          <a:xfrm>
            <a:off x="502920" y="1002135"/>
            <a:ext cx="11183112" cy="16084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④（A）</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中途休息的时候</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对着车上的后视镜看了一眼</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吓了一大跳</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发现自己少了两颗门牙</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再定睛一</a:t>
            </a:r>
            <a:endPar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原来是门牙变成黑色的了</a:t>
            </a:r>
            <a:r>
              <a:rPr lang="en-US" altLang="zh-CN" sz="1800" b="0" i="0" u="sng"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全是给风吹的</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沾满了泥土</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嘴唇也黑乎乎的</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僵硬干裂</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这样的季节正是</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沙尘肆虐的时候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我叔叔头盔的挡风镜上也蒙了一层厚厚的灰土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我用手心帮他擦了擦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谁知越擦越脏</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只好</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改用衣袖擦</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
        <p:nvSpPr>
          <p:cNvPr id="3" name="QM_8_BD.55_5#ee4691a35?sp=1&amp;vcp=1&amp;pid=2684e6aed&amp;color=0,0,0&amp;vtp=1&amp;bbb=1&amp;hb=1"/>
          <p:cNvSpPr/>
          <p:nvPr/>
        </p:nvSpPr>
        <p:spPr>
          <a:xfrm>
            <a:off x="502920" y="2651025"/>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⑤</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风呼啸着鼓荡在天地间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我头发蓬乱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面部肌肉僵硬</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。（B）</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那风大得呀</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后来</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我不小心在这样的风</a:t>
            </a:r>
            <a:endPar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里失手掉了五块钱</a:t>
            </a:r>
            <a:r>
              <a:rPr lang="en-US" altLang="zh-CN"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跟在钱后面一路狂追了几百米都没能追上</a:t>
            </a:r>
            <a:r>
              <a:rPr lang="en-US" altLang="zh-CN"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幸亏钱最后被一丛芨芨草挂住了</a:t>
            </a:r>
            <a:r>
              <a:rPr lang="en-US" altLang="zh-CN"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
        <p:nvSpPr>
          <p:cNvPr id="4" name="QM_8_BD.55_6#ee4691a35?sp=1&amp;vcp=1&amp;pid=2684e6aed&amp;color=0,0,0&amp;vtp=1&amp;bbb=1&amp;hb=1"/>
          <p:cNvSpPr/>
          <p:nvPr/>
        </p:nvSpPr>
        <p:spPr>
          <a:xfrm>
            <a:off x="502920" y="3470810"/>
            <a:ext cx="11183112" cy="117202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我掏钱是因为买汽油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买汽油是因为我们的油又不够了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油不够是因为油箱漏了</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我叔仍旧乐呵呵的</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根本不为由于自己的疏忽连累了我而有所愧疚</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他只是笑眯眯地告诉我还有一次更惨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走到一半时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爆了胎</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他在戈壁滩上推了整整九个钟头的车</a:t>
            </a:r>
            <a:r>
              <a:rPr lang="en-US" altLang="zh-CN"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t>
            </a:r>
            <a:endParaRPr lang="en-US" altLang="zh-CN" dirty="0">
              <a:latin typeface="宋体" panose="02010600030101010101" pitchFamily="2" charset="-122"/>
            </a:endParaRPr>
          </a:p>
        </p:txBody>
      </p:sp>
      <p:sp>
        <p:nvSpPr>
          <p:cNvPr id="5" name="QM_8_BD.55_7#ee4691a35?sp=1&amp;vcp=1&amp;pid=2684e6aed&amp;color=0,0,0&amp;vtp=1&amp;bbb=1"/>
          <p:cNvSpPr/>
          <p:nvPr/>
        </p:nvSpPr>
        <p:spPr>
          <a:xfrm>
            <a:off x="502920" y="4660355"/>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这四野空空茫茫的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视野里连棵树都没有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到哪儿找汽油去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p:txBody>
      </p:sp>
      <p:sp>
        <p:nvSpPr>
          <p:cNvPr id="6" name="QM_8_BD.55_8#ee4691a35?sp=1&amp;vcp=1&amp;pid=2684e6aed&amp;color=0,0,0&amp;vtp=1&amp;bbb=1&amp;hb=1"/>
          <p:cNvSpPr/>
          <p:nvPr/>
        </p:nvSpPr>
        <p:spPr>
          <a:xfrm>
            <a:off x="502920" y="5070375"/>
            <a:ext cx="11183112" cy="125730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然而我们运气也未免太好了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平时走这条路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鬼影子也见不着一个</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可这次车一坏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不到一会儿</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视野</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尽头就有另一辆摩托车挟着滚滚尘土过来了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近了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是一个小伙子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他很爽快地去拧自己的油箱盖子</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我连忙</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找接油的容器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翻半天只翻出一只酸奶瓶子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于是这两个男人把那台摩托车翻倒</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我小心翼翼地持着这个过于</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dirty="0">
              <a:latin typeface="宋体" panose="02010600030101010101" pitchFamily="2" charset="-122"/>
            </a:endParaRPr>
          </a:p>
        </p:txBody>
      </p:sp>
    </p:spTree>
  </p:cSld>
  <p:clrMapOvr>
    <a:masterClrMapping/>
  </p:clrMapOvr>
  <p:transition>
    <p:split dir="in"/>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55_8#ee4691a35?sp=1&amp;vcp=1&amp;pid=2684e6aed&amp;color=0,0,0&amp;vtp=1&amp;bbb=1&amp;hb=1"/>
          <p:cNvSpPr/>
          <p:nvPr/>
        </p:nvSpPr>
        <p:spPr>
          <a:xfrm>
            <a:off x="502920" y="1012930"/>
            <a:ext cx="11183112" cy="752920"/>
          </a:xfrm>
          <a:prstGeom prst="rect">
            <a:avLst/>
          </a:prstGeom>
          <a:noFill/>
        </p:spPr>
        <p:txBody>
          <a:bodyPr wrap="none" lIns="0" tIns="0" rIns="0" bIns="0" rtlCol="0" anchor="t"/>
          <a:lstStyle/>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小巧纤细的瓶子对准油箱流出的那股清流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一连接了五六瓶后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也不好意思要了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为了表示感谢</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我想给他点</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钱</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于是</a:t>
            </a:r>
            <a:r>
              <a:rPr lang="en-US" altLang="zh-CN"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t>
            </a:r>
            <a:endParaRPr lang="en-US" altLang="zh-CN" dirty="0">
              <a:latin typeface="宋体" panose="02010600030101010101" pitchFamily="2" charset="-122"/>
            </a:endParaRPr>
          </a:p>
        </p:txBody>
      </p:sp>
      <p:sp>
        <p:nvSpPr>
          <p:cNvPr id="3" name="QM_8_BD.55_9#ee4691a35?sp=1&amp;vcp=1&amp;pid=2684e6aed&amp;color=0,0,0&amp;vtp=1&amp;bbb=1"/>
          <p:cNvSpPr/>
          <p:nvPr/>
        </p:nvSpPr>
        <p:spPr>
          <a:xfrm>
            <a:off x="502920" y="1788250"/>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他们两个站在风中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看着我追着那张纸币越跑越远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像是永远也不会回来了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p:txBody>
      </p:sp>
      <p:sp>
        <p:nvSpPr>
          <p:cNvPr id="4" name="QM_8_BD.55_10#ee4691a35?sp=1&amp;vcp=1&amp;pid=2684e6aed&amp;color=0,0,0&amp;vtp=1&amp;bbb=1"/>
          <p:cNvSpPr/>
          <p:nvPr/>
        </p:nvSpPr>
        <p:spPr>
          <a:xfrm>
            <a:off x="502920" y="2193253"/>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后来当我把钱给他时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他反倒向我们道谢不迭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对我们感激得没办法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p:txBody>
      </p:sp>
      <p:sp>
        <p:nvSpPr>
          <p:cNvPr id="5" name="QM_8_BD.55_11#ee4691a35?sp=1&amp;vcp=1&amp;pid=2684e6aed&amp;color=0,0,0&amp;vtp=1&amp;bbb=1&amp;hb=1"/>
          <p:cNvSpPr/>
          <p:nvPr/>
        </p:nvSpPr>
        <p:spPr>
          <a:xfrm>
            <a:off x="502920" y="2604035"/>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⑪</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加了油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我们继续在戈壁滩上渺小地奔驰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天色渐渐暗了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土路也变得若隐若现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渐渐地</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发现不是这</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条路</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我们走错了</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我们迷路了</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
        <p:nvSpPr>
          <p:cNvPr id="6" name="QM_8_BD.55_12#ee4691a35?sp=1&amp;vcp=1&amp;pid=2684e6aed&amp;color=0,0,0&amp;vtp=1&amp;bbb=1&amp;hb=1"/>
          <p:cNvSpPr/>
          <p:nvPr/>
        </p:nvSpPr>
        <p:spPr>
          <a:xfrm>
            <a:off x="502920" y="3423820"/>
            <a:ext cx="11183112" cy="11893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⑫</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在大地西方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有静穆的马群在斜阳下拖着长长的影子缓缓移动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一个牧马的少年垂着长鞭</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长久地往我</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们这边看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我建议向这个孩子问一下路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但他离我们太远了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而我叔叔想要再往南走几千米</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走出这片红色的</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戈壁滩</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走到前方的高处看看地形</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
        <p:nvSpPr>
          <p:cNvPr id="7" name="QM_8_BD.55_13#ee4691a35?sp=1&amp;vcp=1&amp;pid=2684e6aed&amp;color=0,0,0&amp;vtp=1&amp;bbb=1"/>
          <p:cNvSpPr/>
          <p:nvPr/>
        </p:nvSpPr>
        <p:spPr>
          <a:xfrm>
            <a:off x="502920" y="4663403"/>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⑬</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大地上空旷无碍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但黄昏真的来临了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那五六小瓶汽油烧到现在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不知还能折腾多久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p:txBody>
      </p:sp>
      <p:sp>
        <p:nvSpPr>
          <p:cNvPr id="8" name="QM_8_BD.55_14#ee4691a35?sp=1&amp;vcp=1&amp;pid=2684e6aed&amp;color=0,0,0&amp;vtp=1&amp;bbb=1&amp;hb=1"/>
          <p:cNvSpPr/>
          <p:nvPr/>
        </p:nvSpPr>
        <p:spPr>
          <a:xfrm>
            <a:off x="502920" y="5074185"/>
            <a:ext cx="11183112" cy="11893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我们在戈壁滩上停下来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脚下是扎着稀疏干草的板结地面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我弯腰从脚边土壳中抠出一枚小石子</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擦干</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净后发现那是一块淡黄色渗着微红血丝的透明玛瑙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再四下一看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脚下像这样的漂亮石子比比皆是</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一枚一枚</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紧紧嵌在坚硬的大地上</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我乱七八糟拾了一大把</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揣进口袋</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这时</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抬起头来</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看到远远的地方有烟尘腾起</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Tree>
  </p:cSld>
  <p:clrMapOvr>
    <a:masterClrMapping/>
  </p:clrMapOvr>
  <p:transition>
    <p:split dir="in"/>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55_15#ee4691a35?sp=1&amp;vcp=1&amp;pid=2684e6aed&amp;color=0,0,0&amp;vtp=1&amp;bbb=1&amp;hb=1"/>
          <p:cNvSpPr/>
          <p:nvPr/>
        </p:nvSpPr>
        <p:spPr>
          <a:xfrm>
            <a:off x="502920" y="988800"/>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⑮</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我们连忙骑上车向那一处追去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渐渐地才看清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居然是一辆卡车</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还是车头凸出一大块的那种浅蓝色的</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老解放</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好像我们迷了路后</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就回到了过去年代似的</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
        <p:nvSpPr>
          <p:cNvPr id="3" name="QM_8_BD.55_16#ee4691a35?sp=1&amp;vcp=1&amp;pid=2684e6aed&amp;color=0,0,0&amp;vtp=1&amp;bbb=1&amp;hb=1"/>
          <p:cNvSpPr/>
          <p:nvPr/>
        </p:nvSpPr>
        <p:spPr>
          <a:xfrm>
            <a:off x="502920" y="1806475"/>
            <a:ext cx="11183112" cy="117202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近了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才看清这辆车实在是破得可以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咣咣当当地在大地上晃荡着前行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随时都可能散架的光景</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肯定</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是一辆黑车了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一辈子只能行进在这样的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黑路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它从很久以前就藏匿到如今</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像是为世界小心地保存了一样</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逝去的东西</a:t>
            </a:r>
            <a:r>
              <a:rPr lang="en-US" altLang="zh-CN"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t>
            </a:r>
            <a:endParaRPr lang="en-US" altLang="zh-CN" dirty="0">
              <a:latin typeface="宋体" panose="02010600030101010101" pitchFamily="2" charset="-122"/>
            </a:endParaRPr>
          </a:p>
        </p:txBody>
      </p:sp>
      <p:sp>
        <p:nvSpPr>
          <p:cNvPr id="4" name="QM_8_BD.55_17#ee4691a35?sp=1&amp;vcp=1&amp;pid=2684e6aed&amp;color=0,0,0&amp;vtp=1&amp;bbb=1&amp;hb=1"/>
          <p:cNvSpPr/>
          <p:nvPr/>
        </p:nvSpPr>
        <p:spPr>
          <a:xfrm>
            <a:off x="502920" y="3043010"/>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司机察觉到有车在后面追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就停了下来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静止在远处的大地上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他建议我们跟在他的车后面走</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可是他</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所去的地方同我们要去的不在一块</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于是我们仔细地问清路后</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就道谢分别了</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
        <p:nvSpPr>
          <p:cNvPr id="5" name="QM_8_BD.55_18#ee4691a35?sp=1&amp;vcp=1&amp;pid=2684e6aed&amp;color=0,0,0&amp;vtp=1&amp;bbb=1"/>
          <p:cNvSpPr/>
          <p:nvPr/>
        </p:nvSpPr>
        <p:spPr>
          <a:xfrm>
            <a:off x="502920" y="3865843"/>
            <a:ext cx="11183112" cy="351155"/>
          </a:xfrm>
          <a:prstGeom prst="rect">
            <a:avLst/>
          </a:prstGeom>
          <a:noFill/>
        </p:spPr>
        <p:txBody>
          <a:bodyPr wrap="none" lIns="0" tIns="0" rIns="0" bIns="0" rtlCol="0" anchor="t"/>
          <a:lstStyle/>
          <a:p>
            <a:pPr algn="l" latinLnBrk="1">
              <a:lnSpc>
                <a:spcPts val="3100"/>
              </a:lnSpc>
            </a:pPr>
            <a:r>
              <a:rPr lang="en-US" altLang="zh-CN" sz="18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⑱</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那司机再三告诫我们不能走西边的岔路</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一遇到岔路就千万记得往左拐</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一直往左拐怎么着都会到达乌河的</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spc="-50" dirty="0"/>
          </a:p>
        </p:txBody>
      </p:sp>
      <p:sp>
        <p:nvSpPr>
          <p:cNvPr id="6" name="QM_8_BD.55_19#ee4691a35?sp=1&amp;vcp=1&amp;pid=2684e6aed&amp;color=0,0,0&amp;vtp=1&amp;bbb=1&amp;hb=1"/>
          <p:cNvSpPr/>
          <p:nvPr/>
        </p:nvSpPr>
        <p:spPr>
          <a:xfrm>
            <a:off x="502920" y="4276625"/>
            <a:ext cx="11183112" cy="20275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⑲</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这个司机真是好人啊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就像他的古董车一样实在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他还取了根管子出来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往我们的油箱里又给灌了些油</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最后还送给我们半瓶水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接下来我们告别</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朝着两个方向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彼此在大地上渐渐走远了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我两只手轮换着插在外套口袋里取暖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一只手紧紧地抠着叔叔的肩膀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他越开越快</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风越来越猛</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我却</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再也回不到一个有玛瑙的地方了</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t>
            </a:r>
            <a:endParaRPr lang="en-US" altLang="zh-CN" sz="1800" dirty="0">
              <a:latin typeface="宋体" panose="02010600030101010101" pitchFamily="2" charset="-122"/>
            </a:endParaRPr>
          </a:p>
          <a:p>
            <a:pPr algn="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选自李娟《我的阿勒泰》，有删改）</a:t>
            </a:r>
            <a:endParaRPr lang="en-US" altLang="zh-CN" dirty="0"/>
          </a:p>
        </p:txBody>
      </p:sp>
    </p:spTree>
  </p:cSld>
  <p:clrMapOvr>
    <a:masterClrMapping/>
  </p:clrMapOvr>
  <p:transition>
    <p:split dir="in"/>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9_BD.56_1#af28217a1?sp=1&amp;vcp=1&amp;pid=ee4691a35&amp;color=0,0,0&amp;mp=1&amp;vtp=1&amp;bt=1&amp;bbb=1"/>
          <p:cNvSpPr/>
          <p:nvPr/>
        </p:nvSpPr>
        <p:spPr>
          <a:xfrm>
            <a:off x="502920" y="1728536"/>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1.关注人物经历，补充文章情节。（3分）</a:t>
            </a:r>
            <a:endParaRPr lang="en-US" altLang="zh-CN" sz="1800" dirty="0"/>
          </a:p>
        </p:txBody>
      </p:sp>
      <p:pic>
        <p:nvPicPr>
          <p:cNvPr id="3" name="QB_9_BD.56_2#af28217a1?vcp=1&amp;pid=ee4691a35&amp;color=0,0,0&amp;mp=1&amp;tib=255,255,255&amp;vip=8#10&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58368" y="2209993"/>
            <a:ext cx="10872216" cy="33741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9_AN.57_1#af28217a1.blank?vcp=1&amp;pid=ee4691a35&amp;color=0,0,0&amp;mp=1&amp;vpa=8&amp;vtp=1"/>
          <p:cNvSpPr/>
          <p:nvPr/>
        </p:nvSpPr>
        <p:spPr>
          <a:xfrm>
            <a:off x="3236976" y="5035489"/>
            <a:ext cx="2130552" cy="466344"/>
          </a:xfrm>
          <a:prstGeom prst="rect">
            <a:avLst/>
          </a:prstGeom>
          <a:noFill/>
        </p:spPr>
        <p:txBody>
          <a:bodyPr wrap="none" lIns="0" tIns="0" rIns="0" bIns="0" rtlCol="0" anchor="t"/>
          <a:lstStyle/>
          <a:p>
            <a:pPr algn="ctr"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汽油短缺</a:t>
            </a:r>
            <a:endParaRPr lang="en-US" altLang="zh-CN" sz="1800" dirty="0"/>
          </a:p>
        </p:txBody>
      </p:sp>
      <p:sp>
        <p:nvSpPr>
          <p:cNvPr id="6" name="QB_9_AN.58_1#af28217a1.blank?vcp=1&amp;pid=ee4691a35&amp;color=0,0,0&amp;mp=1&amp;vpa=9&amp;vtp=1"/>
          <p:cNvSpPr/>
          <p:nvPr/>
        </p:nvSpPr>
        <p:spPr>
          <a:xfrm>
            <a:off x="7662672" y="5008057"/>
            <a:ext cx="2212848" cy="438912"/>
          </a:xfrm>
          <a:prstGeom prst="rect">
            <a:avLst/>
          </a:prstGeom>
          <a:noFill/>
        </p:spPr>
        <p:txBody>
          <a:bodyPr wrap="none" lIns="0" tIns="0" rIns="0" bIns="0" rtlCol="0" anchor="t"/>
          <a:lstStyle/>
          <a:p>
            <a:pPr algn="ctr"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迷失方向</a:t>
            </a:r>
            <a:endParaRPr lang="en-US" altLang="zh-CN" sz="1800" dirty="0"/>
          </a:p>
        </p:txBody>
      </p:sp>
      <p:sp>
        <p:nvSpPr>
          <p:cNvPr id="7" name="QB_9_AN.59_1#af28217a1.blank?vcp=1&amp;pid=ee4691a35&amp;color=0,0,0&amp;mp=1&amp;vpa=10&amp;vtp=1"/>
          <p:cNvSpPr/>
          <p:nvPr/>
        </p:nvSpPr>
        <p:spPr>
          <a:xfrm>
            <a:off x="9290304" y="2209993"/>
            <a:ext cx="2157984" cy="411480"/>
          </a:xfrm>
          <a:prstGeom prst="rect">
            <a:avLst/>
          </a:prstGeom>
          <a:noFill/>
        </p:spPr>
        <p:txBody>
          <a:bodyPr wrap="none" lIns="0" tIns="0" rIns="0" bIns="0" rtlCol="0" anchor="t"/>
          <a:lstStyle/>
          <a:p>
            <a:pPr algn="ctr"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司机热助（3分）</a:t>
            </a:r>
            <a:endParaRPr lang="en-US" altLang="zh-CN" sz="1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60_1#6499dc453?vcp=1&amp;pid=ee4691a35&amp;color=0,0,0&amp;vtp=1&amp;bt=1&amp;bbb=1"/>
          <p:cNvSpPr/>
          <p:nvPr/>
        </p:nvSpPr>
        <p:spPr>
          <a:xfrm>
            <a:off x="502920" y="1204534"/>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2.本文语言诙谐幽默，请从文中A、B画线语句中选择一处进行赏析。（3分）</a:t>
            </a:r>
            <a:endParaRPr lang="en-US" altLang="zh-CN" sz="1800" dirty="0"/>
          </a:p>
        </p:txBody>
      </p:sp>
      <p:sp>
        <p:nvSpPr>
          <p:cNvPr id="3" name="QO_9_AN.61_1#6499dc453?vcp=1&amp;pid=ee4691a35&amp;color=0,0,0&amp;vtp=1&amp;bbb=1&amp;hb=1"/>
          <p:cNvSpPr/>
          <p:nvPr/>
        </p:nvSpPr>
        <p:spPr>
          <a:xfrm>
            <a:off x="502920" y="1602996"/>
            <a:ext cx="11183112" cy="24496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【示例一】A句。①从因少了两颗门牙“吓了一大跳”到发现门牙变黑</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，极具画面感地表现了作者的惊愕到恍然大</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悟</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，增强了反差和戏剧的效果；②沾满泥土，嘴唇干黑，全是给风吹的</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，用轻松调侃的方式淡化了荒野穿行的</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艰难与苦涩</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；③趣味性地表达了作者的无奈和自嘲。</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示例二】B句。①“跟在钱后面一路狂追了几百米都没能追上”，</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极具画面地展现了作者风中追钱的急切心情，</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增加了故事的趣味</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；②“最后被一丛芨芨草挂住了”，意外的转折给原本的紧张氛围带来了一丝轻松感；</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③幽默</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而又鲜活地表现了荒野穿行中的乐趣和温暖</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，表现了苦中作乐的生活观。（3分）</a:t>
            </a:r>
            <a:endParaRPr lang="en-US" altLang="zh-CN" dirty="0"/>
          </a:p>
        </p:txBody>
      </p:sp>
      <p:sp>
        <p:nvSpPr>
          <p:cNvPr id="4" name="QO_9_BD.62_1#cf1391802?vcp=1&amp;pid=ee4691a35&amp;color=0,0,0&amp;vtp=1&amp;bbb=1&amp;hb=1"/>
          <p:cNvSpPr/>
          <p:nvPr/>
        </p:nvSpPr>
        <p:spPr>
          <a:xfrm>
            <a:off x="502920" y="4079496"/>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3.作者在第⑭段特意描绘玛瑙，结尾又提到“此后，再也回不到一个有玛瑙的地方了”，联系上下文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，分析作者有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意提及玛瑙的用意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dirty="0"/>
          </a:p>
        </p:txBody>
      </p:sp>
      <p:sp>
        <p:nvSpPr>
          <p:cNvPr id="5" name="QO_9_AN.63_1#cf1391802?vcp=1&amp;pid=ee4691a35&amp;color=0,0,0&amp;vtp=1&amp;bbb=1&amp;hb=1"/>
          <p:cNvSpPr/>
          <p:nvPr/>
        </p:nvSpPr>
        <p:spPr>
          <a:xfrm>
            <a:off x="502920" y="4899281"/>
            <a:ext cx="11183112" cy="11923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①玛瑙代表着珍贵、难得和美好，表现出作者在经历千辛万苦的旅途中意外发现美丽石子的惊喜</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；②</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此后，再也回不到一个有玛瑙的地方了”表现了作者对这段旅途的感慨，既艰辛又充满生命的美好</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，也流露了</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对刚经历的生命体验的怀念和留恋</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，以及对美好生活的追求。（4分）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5">
                                            <p:bg/>
                                          </p:spTgt>
                                        </p:tgtEl>
                                        <p:attrNameLst>
                                          <p:attrName>style.visibility</p:attrName>
                                        </p:attrNameLst>
                                      </p:cBhvr>
                                      <p:to>
                                        <p:strVal val="visible"/>
                                      </p:to>
                                    </p:set>
                                    <p:animEffect transition="in" filter="wipe(left)">
                                      <p:cBhvr>
                                        <p:cTn id="30" dur="500"/>
                                        <p:tgtEl>
                                          <p:spTgt spid="5">
                                            <p:bg/>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5">
                                            <p:txEl>
                                              <p:pRg st="0" end="0"/>
                                            </p:txEl>
                                          </p:spTgt>
                                        </p:tgtEl>
                                        <p:attrNameLst>
                                          <p:attrName>style.visibility</p:attrName>
                                        </p:attrNameLst>
                                      </p:cBhvr>
                                      <p:to>
                                        <p:strVal val="visible"/>
                                      </p:to>
                                    </p:set>
                                    <p:animEffect transition="in" filter="wipe(left)">
                                      <p:cBhvr>
                                        <p:cTn id="33" dur="500"/>
                                        <p:tgtEl>
                                          <p:spTgt spid="5">
                                            <p:txEl>
                                              <p:pRg st="0" end="0"/>
                                            </p:txEl>
                                          </p:spTgt>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
                                            <p:txEl>
                                              <p:pRg st="1" end="1"/>
                                            </p:txEl>
                                          </p:spTgt>
                                        </p:tgtEl>
                                        <p:attrNameLst>
                                          <p:attrName>style.visibility</p:attrName>
                                        </p:attrNameLst>
                                      </p:cBhvr>
                                      <p:to>
                                        <p:strVal val="visible"/>
                                      </p:to>
                                    </p:set>
                                    <p:animEffect transition="in" filter="wipe(left)">
                                      <p:cBhvr>
                                        <p:cTn id="36" dur="500"/>
                                        <p:tgtEl>
                                          <p:spTgt spid="5">
                                            <p:txEl>
                                              <p:pRg st="1" end="1"/>
                                            </p:txEl>
                                          </p:spTgt>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
                                            <p:txEl>
                                              <p:pRg st="2" end="2"/>
                                            </p:txEl>
                                          </p:spTgt>
                                        </p:tgtEl>
                                        <p:attrNameLst>
                                          <p:attrName>style.visibility</p:attrName>
                                        </p:attrNameLst>
                                      </p:cBhvr>
                                      <p:to>
                                        <p:strVal val="visible"/>
                                      </p:to>
                                    </p:set>
                                    <p:animEffect transition="in" filter="wipe(left)">
                                      <p:cBhvr>
                                        <p:cTn id="39"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64_1#99c44429c?sp=1&amp;vcp=1&amp;pid=ee4691a35&amp;color=0,0,0&amp;vtp=1&amp;bt=1&amp;bbb=1&amp;hb=1"/>
          <p:cNvSpPr/>
          <p:nvPr/>
        </p:nvSpPr>
        <p:spPr>
          <a:xfrm>
            <a:off x="502920" y="1617061"/>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4.文章标题中“春天的荒野”这一短语，矛盾又具有诗意。阅读链接材料，结合文章内容，分析“春天的荒野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”的深</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刻含义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。（6分）</a:t>
            </a:r>
            <a:endParaRPr lang="en-US" altLang="zh-CN" dirty="0"/>
          </a:p>
        </p:txBody>
      </p:sp>
      <p:sp>
        <p:nvSpPr>
          <p:cNvPr id="3" name="QO_9_BD.64_2#99c44429c?sp=1&amp;vcp=1&amp;pid=ee4691a35&amp;color=0,0,0&amp;vtp=1&amp;bbb=1&amp;hb=1"/>
          <p:cNvSpPr/>
          <p:nvPr/>
        </p:nvSpPr>
        <p:spPr>
          <a:xfrm>
            <a:off x="502920" y="2442244"/>
            <a:ext cx="11183112" cy="1189355"/>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链接材料：</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李娟的散文是典型的非虚构文本</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形成了一种兼有真实和诗意的特性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她用自己的脚步丈量荒野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其笔下</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荒野中的自然与人具有真实性</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这种真实性形成了李娟独特的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自然</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荒野</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的书写模式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O_9_AN.65_1#99c44429c?vcp=1&amp;pid=ee4691a35&amp;color=0,0,0&amp;vtp=1&amp;bbb=1&amp;hb=1"/>
          <p:cNvSpPr/>
          <p:nvPr/>
        </p:nvSpPr>
        <p:spPr>
          <a:xfrm>
            <a:off x="502920" y="3677128"/>
            <a:ext cx="11183112" cy="20305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①作者用真实的生命体验感受到荒野的广大与严酷</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，同时用敏锐细腻的情怀关注到了荒野上春天的生</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命力</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，如盐碱地上白绿斑斓的草色，是对生命坚韧的理解，是荒野的诗性美感。②“我们”缺油时</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，小伙子慷慨</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地赠油</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；迷路时，卡车司机热心地指引，在荒凉的大地上，所遇之人让作者感受到了人性的纯朴、善良、</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美好，</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旅程充满无限可能</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，坚信能遇见诗意的美好。③全文体现了生命的活力与环境的荒凉之间的对立统一</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，是人与</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自然和谐共生</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，表达充满诗意，引人深思。（6分）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7_BD#56a0b9fd7?vcp=1&amp;pid=525727278&amp;color=0,0,0&amp;vtp=1&amp;bt=1&amp;bbb=1&amp;hb=1"/>
          <p:cNvSpPr/>
          <p:nvPr/>
        </p:nvSpPr>
        <p:spPr>
          <a:xfrm>
            <a:off x="502920" y="891540"/>
            <a:ext cx="11183112" cy="109728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文二</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［2024台州仙居县二模］《植物记》，李汉荣著</a:t>
            </a: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。本书写了作者对植物的观察</a:t>
            </a:r>
            <a:endPar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与思考</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，赞颂植物对我们一生的温暖与滋养。请你阅读下面的选文，</a:t>
            </a: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完成学习任务。</a:t>
            </a:r>
            <a:endPar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14分）</a:t>
            </a:r>
            <a:endParaRPr lang="en-US" altLang="zh-CN" sz="2400" dirty="0"/>
          </a:p>
        </p:txBody>
      </p:sp>
      <p:sp>
        <p:nvSpPr>
          <p:cNvPr id="3" name="QM_8_BD.66_1#57a3b3945?vcp=1&amp;pid=56a0b9fd7&amp;color=0,0,0&amp;vtp=1&amp;bbb=1"/>
          <p:cNvSpPr/>
          <p:nvPr/>
        </p:nvSpPr>
        <p:spPr>
          <a:xfrm>
            <a:off x="502920" y="1993900"/>
            <a:ext cx="11183112" cy="1189355"/>
          </a:xfrm>
          <a:prstGeom prst="rect">
            <a:avLst/>
          </a:prstGeom>
          <a:noFill/>
        </p:spPr>
        <p:txBody>
          <a:bodyPr wrap="none" lIns="0" tIns="0" rIns="0" bIns="0" rtlCol="0" anchor="t"/>
          <a:lstStyle/>
          <a:p>
            <a:pPr algn="ctr"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到蔬菜地看看</a:t>
            </a:r>
            <a:endParaRPr lang="en-US" altLang="zh-CN" sz="1800" dirty="0"/>
          </a:p>
          <a:p>
            <a:pPr algn="ct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李</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汉荣</a:t>
            </a:r>
            <a:endParaRPr lang="en-US" altLang="zh-CN" sz="1800" dirty="0"/>
          </a:p>
          <a:p>
            <a:pPr latinLnBrk="1">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你若遇到想不开的事情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我建议你出去走走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就跟着我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一同到蔬菜地里走走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坐坐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p:txBody>
      </p:sp>
      <p:sp>
        <p:nvSpPr>
          <p:cNvPr id="4" name="QM_8_BD.66_2#57a3b3945?sp=1&amp;vcp=1&amp;pid=56a0b9fd7&amp;color=0,0,0&amp;vtp=1&amp;bbb=1"/>
          <p:cNvSpPr/>
          <p:nvPr/>
        </p:nvSpPr>
        <p:spPr>
          <a:xfrm>
            <a:off x="502920" y="3229673"/>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咱就坐在田埂上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和蔬菜面对面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蔬菜也在看我们呢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p:txBody>
      </p:sp>
      <p:sp>
        <p:nvSpPr>
          <p:cNvPr id="5" name="QM_8_BD.66_3#57a3b3945?sp=1&amp;vcp=1&amp;pid=56a0b9fd7&amp;color=0,0,0&amp;vtp=1&amp;bbb=1"/>
          <p:cNvSpPr/>
          <p:nvPr/>
        </p:nvSpPr>
        <p:spPr>
          <a:xfrm>
            <a:off x="502920" y="3635438"/>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你看啊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你就好好看看这些蔬菜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p:txBody>
      </p:sp>
      <p:sp>
        <p:nvSpPr>
          <p:cNvPr id="6" name="QM_8_BD.66_4#57a3b3945?sp=1&amp;vcp=1&amp;pid=56a0b9fd7&amp;color=0,0,0&amp;vtp=1&amp;bbb=1&amp;hb=1"/>
          <p:cNvSpPr/>
          <p:nvPr/>
        </p:nvSpPr>
        <p:spPr>
          <a:xfrm>
            <a:off x="502920" y="4046220"/>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你以为这被埋没的土豆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就真的埋没了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会在埋没它的土里苦闷自杀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哪会啊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在被埋没的日子里</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正是生长的好日子</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土豆在暗暗使劲长呢</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
        <p:nvSpPr>
          <p:cNvPr id="7" name="QM_8_BD.66_5#57a3b3945?sp=1&amp;vcp=1&amp;pid=56a0b9fd7&amp;color=0,0,0&amp;vtp=1&amp;bbb=1&amp;hb=1"/>
          <p:cNvSpPr/>
          <p:nvPr/>
        </p:nvSpPr>
        <p:spPr>
          <a:xfrm>
            <a:off x="502920" y="4866005"/>
            <a:ext cx="11183112" cy="11893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⑤</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你当然不会偏执地以为葫芦把自己挂起来是在上吊自尽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从古至今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从来没有出过这样的闷葫芦</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乐天</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达观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心胸宽广的葫芦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总是沿着春天的线索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尽可能把自己挂到一个合适的位置</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当然</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最好是挂在月亮经</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过的那个窗口</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Tree>
  </p:cSld>
  <p:clrMapOvr>
    <a:masterClrMapping/>
  </p:clrMapOvr>
  <p:transition>
    <p:split dir="in"/>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bb0ddc24a.fixed?vcp=1&amp;pid=5819dfee5&amp;color=4,110,182&amp;vtp=1&amp;bbb=1"/>
          <p:cNvSpPr/>
          <p:nvPr/>
        </p:nvSpPr>
        <p:spPr>
          <a:xfrm>
            <a:off x="219456" y="2505456"/>
            <a:ext cx="11740896" cy="923544"/>
          </a:xfrm>
          <a:prstGeom prst="rect">
            <a:avLst/>
          </a:prstGeom>
          <a:noFill/>
        </p:spPr>
        <p:txBody>
          <a:bodyPr wrap="none" lIns="0" tIns="0" rIns="0" bIns="0" rtlCol="0" anchor="b"/>
          <a:lstStyle/>
          <a:p>
            <a:pPr algn="ctr" latinLnBrk="1">
              <a:lnSpc>
                <a:spcPts val="6700"/>
              </a:lnSpc>
            </a:pP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专题八</a:t>
            </a:r>
            <a:r>
              <a:rPr lang="en-US" altLang="zh-CN" sz="5400" b="1" i="0" dirty="0">
                <a:solidFill>
                  <a:srgbClr val="046EB6"/>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散文阅读</a:t>
            </a:r>
            <a:endParaRPr lang="en-US" altLang="zh-CN" sz="5400" dirty="0"/>
          </a:p>
        </p:txBody>
      </p:sp>
    </p:spTree>
  </p:cSld>
  <p:clrMapOvr>
    <a:masterClrMapping/>
  </p:clrMapOvr>
  <p:transition>
    <p:split dir="in"/>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66_6#57a3b3945?sp=1&amp;vcp=1&amp;pid=56a0b9fd7&amp;color=0,0,0&amp;vtp=1&amp;bbb=1&amp;hb=1"/>
          <p:cNvSpPr/>
          <p:nvPr/>
        </p:nvSpPr>
        <p:spPr>
          <a:xfrm>
            <a:off x="502920" y="900000"/>
            <a:ext cx="11183112" cy="748030"/>
          </a:xfrm>
          <a:prstGeom prst="rect">
            <a:avLst/>
          </a:prstGeom>
          <a:noFill/>
        </p:spPr>
        <p:txBody>
          <a:bodyPr wrap="none" lIns="0" tIns="0" rIns="0" bIns="0" rtlCol="0" anchor="t"/>
          <a:lstStyle/>
          <a:p>
            <a:pPr algn="l" latinLnBrk="1">
              <a:lnSpc>
                <a:spcPts val="32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你再看刚刚被刀割过的韭菜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你以为它从此完了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完了的是它的旧我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在刀痕里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它获得了新生</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什么</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0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是绝处逢生</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什么是向死而生</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这死而复生</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不断新生的韭菜</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在给我们一次次耐心讲解生与死的辩证法</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
        <p:nvSpPr>
          <p:cNvPr id="3" name="QM_8_BD.66_7#57a3b3945?sp=1&amp;vcp=1&amp;pid=56a0b9fd7&amp;color=0,0,0&amp;vtp=1&amp;bbb=1&amp;hb=1"/>
          <p:cNvSpPr/>
          <p:nvPr/>
        </p:nvSpPr>
        <p:spPr>
          <a:xfrm>
            <a:off x="502920" y="1703324"/>
            <a:ext cx="11183112" cy="1154430"/>
          </a:xfrm>
          <a:prstGeom prst="rect">
            <a:avLst/>
          </a:prstGeom>
          <a:noFill/>
        </p:spPr>
        <p:txBody>
          <a:bodyPr wrap="none" lIns="0" tIns="0" rIns="0" bIns="0" rtlCol="0" anchor="t"/>
          <a:lstStyle/>
          <a:p>
            <a:pPr algn="l" latinLnBrk="1">
              <a:lnSpc>
                <a:spcPts val="32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你看这包包菜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上面有虫咬过的口子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多厉害的虫的牙齿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人家包包菜并不为此绝望和诅咒</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者心里从此就充满对世界的仇恨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人家包包菜有度量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也有方法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它谨慎地关上一扇扇窗和一扇扇门</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保</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0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护着自己那颗清纯的心</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虫眼不是季节的句号</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它该怎样生长还是怎样生长</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
        <p:nvSpPr>
          <p:cNvPr id="4" name="QM_8_BD.66_8#57a3b3945?sp=1&amp;vcp=1&amp;pid=56a0b9fd7&amp;color=0,0,0&amp;vtp=1&amp;bbb=1&amp;hb=1"/>
          <p:cNvSpPr/>
          <p:nvPr/>
        </p:nvSpPr>
        <p:spPr>
          <a:xfrm>
            <a:off x="502920" y="2897124"/>
            <a:ext cx="11183112" cy="1560830"/>
          </a:xfrm>
          <a:prstGeom prst="rect">
            <a:avLst/>
          </a:prstGeom>
          <a:noFill/>
        </p:spPr>
        <p:txBody>
          <a:bodyPr wrap="none" lIns="0" tIns="0" rIns="0" bIns="0" rtlCol="0" anchor="t"/>
          <a:lstStyle/>
          <a:p>
            <a:pPr algn="l" latinLnBrk="1">
              <a:lnSpc>
                <a:spcPts val="32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那些躺在地上的西瓜啊南瓜啊冬瓜啊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绝不会因为没有被挂在高处或没有被摆在显眼的位置</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而颓废而</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厌世而气急败坏而在地上打滚撒泼</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它们天生是一群快乐的傻瓜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也是一群大智若愚的傻瓜</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更是一群多</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情的傻瓜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它们憨憨的外表后面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是随遇而安的好脾气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是宽厚能容的心</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在它们宽厚的心里</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洋溢着充沛的</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0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情感和鲜美的思想</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
        <p:nvSpPr>
          <p:cNvPr id="5" name="QM_8_BD.66_9#57a3b3945?sp=1&amp;vcp=1&amp;pid=56a0b9fd7&amp;color=0,0,0&amp;vtp=1&amp;bbb=1"/>
          <p:cNvSpPr/>
          <p:nvPr/>
        </p:nvSpPr>
        <p:spPr>
          <a:xfrm>
            <a:off x="502920" y="4495736"/>
            <a:ext cx="11183112" cy="341630"/>
          </a:xfrm>
          <a:prstGeom prst="rect">
            <a:avLst/>
          </a:prstGeom>
          <a:noFill/>
        </p:spPr>
        <p:txBody>
          <a:bodyPr wrap="none" lIns="0" tIns="0" rIns="0" bIns="0" rtlCol="0" anchor="t"/>
          <a:lstStyle/>
          <a:p>
            <a:pPr algn="l" latinLnBrk="1">
              <a:lnSpc>
                <a:spcPts val="30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你再往远处看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p:txBody>
      </p:sp>
      <p:sp>
        <p:nvSpPr>
          <p:cNvPr id="6" name="QM_8_BD.66_10#57a3b3945?sp=1&amp;vcp=1&amp;pid=56a0b9fd7&amp;color=0,0,0&amp;vtp=1&amp;bbb=1"/>
          <p:cNvSpPr/>
          <p:nvPr/>
        </p:nvSpPr>
        <p:spPr>
          <a:xfrm>
            <a:off x="502920" y="4889563"/>
            <a:ext cx="11183112" cy="341630"/>
          </a:xfrm>
          <a:prstGeom prst="rect">
            <a:avLst/>
          </a:prstGeom>
          <a:noFill/>
        </p:spPr>
        <p:txBody>
          <a:bodyPr wrap="none" lIns="0" tIns="0" rIns="0" bIns="0" rtlCol="0" anchor="t"/>
          <a:lstStyle/>
          <a:p>
            <a:pPr algn="l" latinLnBrk="1">
              <a:lnSpc>
                <a:spcPts val="30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甘蔗在本没有糖甚至有些苦涩的土里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酿造出糖来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p:txBody>
      </p:sp>
      <p:sp>
        <p:nvSpPr>
          <p:cNvPr id="7" name="QM_8_BD.66_11#57a3b3945?sp=1&amp;vcp=1&amp;pid=56a0b9fd7&amp;color=0,0,0&amp;vtp=1&amp;bbb=1"/>
          <p:cNvSpPr/>
          <p:nvPr/>
        </p:nvSpPr>
        <p:spPr>
          <a:xfrm>
            <a:off x="502920" y="5283390"/>
            <a:ext cx="11183112" cy="341630"/>
          </a:xfrm>
          <a:prstGeom prst="rect">
            <a:avLst/>
          </a:prstGeom>
          <a:noFill/>
        </p:spPr>
        <p:txBody>
          <a:bodyPr wrap="none" lIns="0" tIns="0" rIns="0" bIns="0" rtlCol="0" anchor="t"/>
          <a:lstStyle/>
          <a:p>
            <a:pPr algn="l" latinLnBrk="1">
              <a:lnSpc>
                <a:spcPts val="30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⑪</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花生在根本就没有花生的地方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长出花生来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p:txBody>
      </p:sp>
      <p:sp>
        <p:nvSpPr>
          <p:cNvPr id="8" name="QM_8_BD.66_12#57a3b3945?sp=1&amp;vcp=1&amp;pid=56a0b9fd7&amp;color=0,0,0&amp;vtp=1&amp;bbb=1"/>
          <p:cNvSpPr/>
          <p:nvPr/>
        </p:nvSpPr>
        <p:spPr>
          <a:xfrm>
            <a:off x="502920" y="5677217"/>
            <a:ext cx="11183112" cy="341630"/>
          </a:xfrm>
          <a:prstGeom prst="rect">
            <a:avLst/>
          </a:prstGeom>
          <a:noFill/>
        </p:spPr>
        <p:txBody>
          <a:bodyPr wrap="none" lIns="0" tIns="0" rIns="0" bIns="0" rtlCol="0" anchor="t"/>
          <a:lstStyle/>
          <a:p>
            <a:pPr algn="l" latinLnBrk="1">
              <a:lnSpc>
                <a:spcPts val="30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⑫</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辣椒在冰凉幽暗的土里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硬是把火焰捧了出来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p:txBody>
      </p:sp>
      <p:sp>
        <p:nvSpPr>
          <p:cNvPr id="9" name="QM_8_BD.66_13#57a3b3945?sp=1&amp;vcp=1&amp;pid=56a0b9fd7&amp;color=0,0,0&amp;vtp=1&amp;bbb=1"/>
          <p:cNvSpPr/>
          <p:nvPr/>
        </p:nvSpPr>
        <p:spPr>
          <a:xfrm>
            <a:off x="502920" y="6071044"/>
            <a:ext cx="11183112" cy="335344"/>
          </a:xfrm>
          <a:prstGeom prst="rect">
            <a:avLst/>
          </a:prstGeom>
          <a:noFill/>
        </p:spPr>
        <p:txBody>
          <a:bodyPr wrap="none" lIns="0" tIns="0" rIns="0" bIns="0" rtlCol="0" anchor="t"/>
          <a:lstStyle/>
          <a:p>
            <a:pPr algn="l" latinLnBrk="1">
              <a:lnSpc>
                <a:spcPts val="30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⑬</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含辛茹苦的玉米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此时把娃娃们搂在怀里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扛在肩上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成长的娃娃在安慰着慈爱的妈妈</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t>
            </a:r>
            <a:endParaRPr lang="en-US" altLang="zh-CN" sz="1800" dirty="0">
              <a:latin typeface="宋体" panose="02010600030101010101" pitchFamily="2" charset="-122"/>
            </a:endParaRPr>
          </a:p>
        </p:txBody>
      </p:sp>
    </p:spTree>
  </p:cSld>
  <p:clrMapOvr>
    <a:masterClrMapping/>
  </p:clrMapOvr>
  <p:transition>
    <p:split dir="in"/>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66_14#57a3b3945?sp=1&amp;vcp=1&amp;pid=56a0b9fd7&amp;color=0,0,0&amp;vtp=1&amp;bbb=1"/>
          <p:cNvSpPr/>
          <p:nvPr/>
        </p:nvSpPr>
        <p:spPr>
          <a:xfrm>
            <a:off x="502920" y="2641070"/>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你渐渐眉宇舒展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脸色也开始有了晴朗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p:txBody>
      </p:sp>
      <p:sp>
        <p:nvSpPr>
          <p:cNvPr id="3" name="QM_8_BD.66_15#57a3b3945?sp=1&amp;vcp=1&amp;pid=56a0b9fd7&amp;color=0,0,0&amp;vtp=1&amp;bbb=1"/>
          <p:cNvSpPr/>
          <p:nvPr/>
        </p:nvSpPr>
        <p:spPr>
          <a:xfrm>
            <a:off x="502920" y="3039708"/>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⑮</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当然用不着我说什么了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p:txBody>
      </p:sp>
      <p:sp>
        <p:nvSpPr>
          <p:cNvPr id="4" name="QM_8_BD.66_16#57a3b3945?sp=1&amp;vcp=1&amp;pid=56a0b9fd7&amp;color=0,0,0&amp;vtp=1&amp;bbb=1"/>
          <p:cNvSpPr/>
          <p:nvPr/>
        </p:nvSpPr>
        <p:spPr>
          <a:xfrm>
            <a:off x="502920" y="3445473"/>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该说的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蔬菜们都说了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远处的庄稼们也给予了必要的补充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p:txBody>
      </p:sp>
      <p:sp>
        <p:nvSpPr>
          <p:cNvPr id="5" name="QM_8_BD.66_17#57a3b3945?sp=1&amp;vcp=1&amp;pid=56a0b9fd7&amp;color=0,0,0&amp;vtp=1&amp;bbb=1"/>
          <p:cNvSpPr/>
          <p:nvPr/>
        </p:nvSpPr>
        <p:spPr>
          <a:xfrm>
            <a:off x="502920" y="3856255"/>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⑰</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无言的植物</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在向我们讲授着大地的哲学</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生存的美学和成长的营养学</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选自李汉荣《植物记》，有删改）</a:t>
            </a:r>
            <a:endParaRPr lang="en-US" altLang="zh-CN" sz="1800" dirty="0"/>
          </a:p>
        </p:txBody>
      </p:sp>
    </p:spTree>
  </p:cSld>
  <p:clrMapOvr>
    <a:masterClrMapping/>
  </p:clrMapOvr>
  <p:transition>
    <p:split dir="in"/>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67_1#c513c9afb?sp=1&amp;vcp=1&amp;pid=57a3b3945&amp;color=0,0,0&amp;mp=1&amp;vtp=1&amp;bt=1&amp;bbb=1"/>
          <p:cNvSpPr/>
          <p:nvPr/>
        </p:nvSpPr>
        <p:spPr>
          <a:xfrm>
            <a:off x="502920" y="1189294"/>
            <a:ext cx="11183112" cy="11893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5.请在下列句子中选择一句，结合加点词品析该句的表达效果。（3分）</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它谨慎地关上一扇扇窗和一扇扇门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保护着自己那颗清纯的心</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辣椒在冰凉幽暗的土里</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硬是把火焰捧了出来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O_9_AN.68_1#c513c9afb?vcp=1&amp;pid=57a3b3945&amp;color=0,0,0&amp;vtp=1&amp;bbb=1&amp;hb=1"/>
          <p:cNvSpPr/>
          <p:nvPr/>
        </p:nvSpPr>
        <p:spPr>
          <a:xfrm>
            <a:off x="502920" y="2429576"/>
            <a:ext cx="11183112" cy="16114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【示例一】①“一扇扇窗”“一扇扇门”比喻包包菜的叶片</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，细腻描摹了包包菜出于自我保护用叶片一层一层紧致</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包裹住菜心的特征</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，表现出包包菜被伤害后依然乐观、坚韧的品质。</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示例二】②“冰凉幽暗”写出了辣椒生长环境的恶劣，“火焰”借喻红辣椒，火红的颜色</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、不屈的精神与冰凉幽</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暗的生长环境形成对比</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，表达了作者对辣椒的赞颂。（3分）</a:t>
            </a:r>
            <a:endParaRPr lang="en-US" altLang="zh-CN" dirty="0"/>
          </a:p>
        </p:txBody>
      </p:sp>
      <p:sp>
        <p:nvSpPr>
          <p:cNvPr id="4" name="QO_9_BD.69_1#fdd20e31c?vcp=1&amp;pid=57a3b3945&amp;color=0,0,0&amp;vtp=1&amp;bbb=1"/>
          <p:cNvSpPr/>
          <p:nvPr/>
        </p:nvSpPr>
        <p:spPr>
          <a:xfrm>
            <a:off x="502920" y="4075559"/>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6.文章使用第二人称，结合内容分析这种写法的效果。（4分）</a:t>
            </a:r>
            <a:endParaRPr lang="en-US" altLang="zh-CN" sz="1800" dirty="0"/>
          </a:p>
        </p:txBody>
      </p:sp>
      <p:sp>
        <p:nvSpPr>
          <p:cNvPr id="5" name="QO_9_AN.70_1#fdd20e31c?vcp=1&amp;pid=57a3b3945&amp;color=0,0,0&amp;vtp=1&amp;bbb=1&amp;hb=1"/>
          <p:cNvSpPr/>
          <p:nvPr/>
        </p:nvSpPr>
        <p:spPr>
          <a:xfrm>
            <a:off x="502920" y="4483356"/>
            <a:ext cx="11183112" cy="16114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使用第二人称，仿佛与读者面对面推心置腹地交谈，有强烈的交流感，拉近了与读者的距离</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；文中开</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头</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“你若遇到想不开的事情，我建议你出去走走”，结尾部分“看着，看着，你渐渐眉宇舒展</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，脸色也开始有了晴</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朗</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”，作者假想的读者对象是生活中遭受挫折、伤害的人，用第二人称有较好的劝慰意味，</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含蓄而有说服力。</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dirty="0"/>
          </a:p>
        </p:txBody>
      </p:sp>
      <p:sp>
        <p:nvSpPr>
          <p:cNvPr id="6" name="QO_9_BD.67_1#c513c9afb?sp=1&amp;vcp=1&amp;pid=57a3b3945&amp;color=0,0,0&amp;mp=1&amp;vtp=1&amp;bt=1&amp;bbb=1&amp;zzd= 3"/>
          <p:cNvSpPr/>
          <p:nvPr/>
        </p:nvSpPr>
        <p:spPr>
          <a:xfrm>
            <a:off x="2198402" y="198939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QO_9_BD.67_1#c513c9afb?sp=1&amp;vcp=1&amp;pid=57a3b3945&amp;color=0,0,0&amp;mp=1&amp;vtp=1&amp;bt=1&amp;bbb=1&amp;zzd= 3"/>
          <p:cNvSpPr/>
          <p:nvPr/>
        </p:nvSpPr>
        <p:spPr>
          <a:xfrm>
            <a:off x="2427002" y="198939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QO_9_BD.67_1#c513c9afb?sp=1&amp;vcp=1&amp;pid=57a3b3945&amp;color=0,0,0&amp;mp=1&amp;vtp=1&amp;bt=1&amp;bbb=1&amp;zzd= 3"/>
          <p:cNvSpPr/>
          <p:nvPr/>
        </p:nvSpPr>
        <p:spPr>
          <a:xfrm>
            <a:off x="2655602" y="198939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QO_9_BD.67_1#c513c9afb?sp=1&amp;vcp=1&amp;pid=57a3b3945&amp;color=0,0,0&amp;mp=1&amp;vtp=1&amp;bt=1&amp;bbb=1&amp;zzd= 3"/>
          <p:cNvSpPr/>
          <p:nvPr/>
        </p:nvSpPr>
        <p:spPr>
          <a:xfrm>
            <a:off x="2884202" y="198939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QO_9_BD.67_1#c513c9afb?sp=1&amp;vcp=1&amp;pid=57a3b3945&amp;color=0,0,0&amp;mp=1&amp;vtp=1&amp;bt=1&amp;bbb=1&amp;zzd= 3"/>
          <p:cNvSpPr/>
          <p:nvPr/>
        </p:nvSpPr>
        <p:spPr>
          <a:xfrm>
            <a:off x="3341402" y="198939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O_9_BD.67_1#c513c9afb?sp=1&amp;vcp=1&amp;pid=57a3b3945&amp;color=0,0,0&amp;mp=1&amp;vtp=1&amp;bt=1&amp;bbb=1&amp;zzd= 3"/>
          <p:cNvSpPr/>
          <p:nvPr/>
        </p:nvSpPr>
        <p:spPr>
          <a:xfrm>
            <a:off x="3570002" y="198939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QO_9_BD.67_1#c513c9afb?sp=1&amp;vcp=1&amp;pid=57a3b3945&amp;color=0,0,0&amp;mp=1&amp;vtp=1&amp;bt=1&amp;bbb=1&amp;zzd= 3"/>
          <p:cNvSpPr/>
          <p:nvPr/>
        </p:nvSpPr>
        <p:spPr>
          <a:xfrm>
            <a:off x="3798602" y="198939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O_9_BD.67_1#c513c9afb?sp=1&amp;vcp=1&amp;pid=57a3b3945&amp;color=0,0,0&amp;mp=1&amp;vtp=1&amp;bt=1&amp;bbb=1&amp;zzd= 3"/>
          <p:cNvSpPr/>
          <p:nvPr/>
        </p:nvSpPr>
        <p:spPr>
          <a:xfrm>
            <a:off x="4027202" y="198939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QO_9_BD.67_1#c513c9afb?sp=1&amp;vcp=1&amp;pid=57a3b3945&amp;color=0,0,0&amp;mp=1&amp;vtp=1&amp;bt=1&amp;bbb=1&amp;zzd= 5"/>
          <p:cNvSpPr/>
          <p:nvPr/>
        </p:nvSpPr>
        <p:spPr>
          <a:xfrm>
            <a:off x="1512602" y="237864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QO_9_BD.67_1#c513c9afb?sp=1&amp;vcp=1&amp;pid=57a3b3945&amp;color=0,0,0&amp;mp=1&amp;vtp=1&amp;bt=1&amp;bbb=1&amp;zzd= 5"/>
          <p:cNvSpPr/>
          <p:nvPr/>
        </p:nvSpPr>
        <p:spPr>
          <a:xfrm>
            <a:off x="1741202" y="237864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QO_9_BD.67_1#c513c9afb?sp=1&amp;vcp=1&amp;pid=57a3b3945&amp;color=0,0,0&amp;mp=1&amp;vtp=1&amp;bt=1&amp;bbb=1&amp;zzd= 5"/>
          <p:cNvSpPr/>
          <p:nvPr/>
        </p:nvSpPr>
        <p:spPr>
          <a:xfrm>
            <a:off x="1969802" y="237864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QO_9_BD.67_1#c513c9afb?sp=1&amp;vcp=1&amp;pid=57a3b3945&amp;color=0,0,0&amp;mp=1&amp;vtp=1&amp;bt=1&amp;bbb=1&amp;zzd= 5"/>
          <p:cNvSpPr/>
          <p:nvPr/>
        </p:nvSpPr>
        <p:spPr>
          <a:xfrm>
            <a:off x="2198402" y="237864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QO_9_BD.67_1#c513c9afb?sp=1&amp;vcp=1&amp;pid=57a3b3945&amp;color=0,0,0&amp;mp=1&amp;vtp=1&amp;bt=1&amp;bbb=1&amp;zzd= 5"/>
          <p:cNvSpPr/>
          <p:nvPr/>
        </p:nvSpPr>
        <p:spPr>
          <a:xfrm>
            <a:off x="4027202" y="237864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QO_9_BD.67_1#c513c9afb?sp=1&amp;vcp=1&amp;pid=57a3b3945&amp;color=0,0,0&amp;mp=1&amp;vtp=1&amp;bt=1&amp;bbb=1&amp;zzd= 5"/>
          <p:cNvSpPr/>
          <p:nvPr/>
        </p:nvSpPr>
        <p:spPr>
          <a:xfrm>
            <a:off x="4255802" y="237864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5">
                                            <p:bg/>
                                          </p:spTgt>
                                        </p:tgtEl>
                                        <p:attrNameLst>
                                          <p:attrName>style.visibility</p:attrName>
                                        </p:attrNameLst>
                                      </p:cBhvr>
                                      <p:to>
                                        <p:strVal val="visible"/>
                                      </p:to>
                                    </p:set>
                                    <p:animEffect transition="in" filter="wipe(left)">
                                      <p:cBhvr>
                                        <p:cTn id="24" dur="500"/>
                                        <p:tgtEl>
                                          <p:spTgt spid="5">
                                            <p:bg/>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Effect transition="in" filter="wipe(left)">
                                      <p:cBhvr>
                                        <p:cTn id="27" dur="500"/>
                                        <p:tgtEl>
                                          <p:spTgt spid="5">
                                            <p:txEl>
                                              <p:pRg st="0" end="0"/>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5">
                                            <p:txEl>
                                              <p:pRg st="1" end="1"/>
                                            </p:txEl>
                                          </p:spTgt>
                                        </p:tgtEl>
                                        <p:attrNameLst>
                                          <p:attrName>style.visibility</p:attrName>
                                        </p:attrNameLst>
                                      </p:cBhvr>
                                      <p:to>
                                        <p:strVal val="visible"/>
                                      </p:to>
                                    </p:set>
                                    <p:animEffect transition="in" filter="wipe(left)">
                                      <p:cBhvr>
                                        <p:cTn id="30" dur="500"/>
                                        <p:tgtEl>
                                          <p:spTgt spid="5">
                                            <p:txEl>
                                              <p:pRg st="1" end="1"/>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5">
                                            <p:txEl>
                                              <p:pRg st="2" end="2"/>
                                            </p:txEl>
                                          </p:spTgt>
                                        </p:tgtEl>
                                        <p:attrNameLst>
                                          <p:attrName>style.visibility</p:attrName>
                                        </p:attrNameLst>
                                      </p:cBhvr>
                                      <p:to>
                                        <p:strVal val="visible"/>
                                      </p:to>
                                    </p:set>
                                    <p:animEffect transition="in" filter="wipe(left)">
                                      <p:cBhvr>
                                        <p:cTn id="33" dur="500"/>
                                        <p:tgtEl>
                                          <p:spTgt spid="5">
                                            <p:txEl>
                                              <p:pRg st="2" end="2"/>
                                            </p:txEl>
                                          </p:spTgt>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
                                            <p:txEl>
                                              <p:pRg st="3" end="3"/>
                                            </p:txEl>
                                          </p:spTgt>
                                        </p:tgtEl>
                                        <p:attrNameLst>
                                          <p:attrName>style.visibility</p:attrName>
                                        </p:attrNameLst>
                                      </p:cBhvr>
                                      <p:to>
                                        <p:strVal val="visible"/>
                                      </p:to>
                                    </p:set>
                                    <p:animEffect transition="in" filter="wipe(left)">
                                      <p:cBhvr>
                                        <p:cTn id="36"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71_1#53d2e1178?sp=1&amp;vcp=1&amp;pid=57a3b3945&amp;color=0,0,0&amp;vtp=1&amp;bt=1&amp;bbb=1"/>
          <p:cNvSpPr/>
          <p:nvPr/>
        </p:nvSpPr>
        <p:spPr>
          <a:xfrm>
            <a:off x="502920" y="900000"/>
            <a:ext cx="11183112" cy="316040"/>
          </a:xfrm>
          <a:prstGeom prst="rect">
            <a:avLst/>
          </a:prstGeom>
          <a:noFill/>
        </p:spPr>
        <p:txBody>
          <a:bodyPr wrap="none" lIns="0" tIns="0" rIns="0" bIns="0" rtlCol="0" anchor="t"/>
          <a:lstStyle/>
          <a:p>
            <a:pPr algn="l" latinLnBrk="1">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7.品读文中画横线的句子，完成下面的对话。（3分）</a:t>
            </a:r>
            <a:endParaRPr lang="en-US" altLang="zh-CN" sz="1800" dirty="0"/>
          </a:p>
        </p:txBody>
      </p:sp>
      <p:pic>
        <p:nvPicPr>
          <p:cNvPr id="3" name="QO_9_BD.71_2#53d2e1178?vcp=1&amp;pid=57a3b394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779776" y="1346405"/>
            <a:ext cx="6629400" cy="23957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9_AN.72_1#53d2e1178?vcp=1&amp;pid=57a3b3945&amp;color=0,0,0&amp;vtp=1&amp;bbb=1&amp;hb=1"/>
          <p:cNvSpPr/>
          <p:nvPr/>
        </p:nvSpPr>
        <p:spPr>
          <a:xfrm>
            <a:off x="502920" y="3873705"/>
            <a:ext cx="11183112" cy="2525840"/>
          </a:xfrm>
          <a:prstGeom prst="rect">
            <a:avLst/>
          </a:prstGeom>
          <a:noFill/>
        </p:spPr>
        <p:txBody>
          <a:bodyPr wrap="none" lIns="0" tIns="0" rIns="0" bIns="0" rtlCol="0" anchor="t"/>
          <a:lstStyle/>
          <a:p>
            <a:pPr algn="l" latinLnBrk="1">
              <a:lnSpc>
                <a:spcPts val="29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【示例一】小语</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文中土豆在被埋没时使劲成长，这种处世智慧就是“大地的哲学</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”；葫芦身处艰险之境却活出</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一种美感</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，西瓜、南瓜、冬瓜洋溢着鲜美的思想，体现的就是“生存的美学”；韭菜</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、包包菜在挫折中不断汲取</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养分</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，是“成长的营养学”。</a:t>
            </a:r>
            <a:endParaRPr lang="en-US" altLang="zh-CN" sz="1800" dirty="0"/>
          </a:p>
          <a:p>
            <a:pPr latinLnBrk="1">
              <a:lnSpc>
                <a:spcPts val="29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示例二】小文</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无论是土豆深埋在土里，还是葫芦悬挂在高处，抑或是韭菜被割</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、包包菜被啃噬以及瓜类不</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被重视</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，都比喻各种人生境遇：被埋没、处险境、受挫折、受伤害、被轻视。无论哪种处境蔬菜都在成长</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，无</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论哪种际遇人生都需努力</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:困顿中不放弃、艰难中长才干、挫折中积累经验、平凡中寻得充实</a:t>
            </a:r>
            <a:r>
              <a:rPr lang="en-US" altLang="zh-CN" sz="1800" b="1"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这些既是哲学，</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7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也是美学</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，也是营养学。（3分）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wipe(left)">
                                      <p:cBhvr>
                                        <p:cTn id="25" dur="500"/>
                                        <p:tgtEl>
                                          <p:spTgt spid="4">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animEffect transition="in" filter="wipe(left)">
                                      <p:cBhvr>
                                        <p:cTn id="28"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73_1#ae6231dfc?sp=1&amp;vcp=1&amp;pid=57a3b3945&amp;color=0,0,0&amp;vtp=1&amp;bt=1&amp;bbb=1&amp;hb=1"/>
          <p:cNvSpPr/>
          <p:nvPr/>
        </p:nvSpPr>
        <p:spPr>
          <a:xfrm>
            <a:off x="502920" y="1398939"/>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8.人们常从自然中得到启示，但人们看自然的视角不同：俯视自然，更显人的智慧；平视自然，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更显自然的深邃。</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李汉荣与下面这则短文</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《萝卜》的作者李渔，分别以哪一种视角看蔬菜？请结合文章内容说明理由。（4分）</a:t>
            </a:r>
            <a:endParaRPr lang="en-US" altLang="zh-CN" dirty="0"/>
          </a:p>
        </p:txBody>
      </p:sp>
      <p:sp>
        <p:nvSpPr>
          <p:cNvPr id="3" name="QO_9_BD.73_2#ae6231dfc?sp=1&amp;vcp=1&amp;pid=57a3b3945&amp;color=0,0,0&amp;vtp=1&amp;bbb=1&amp;hb=1"/>
          <p:cNvSpPr/>
          <p:nvPr/>
        </p:nvSpPr>
        <p:spPr>
          <a:xfrm>
            <a:off x="502920" y="2224121"/>
            <a:ext cx="11183112" cy="2030730"/>
          </a:xfrm>
          <a:prstGeom prst="rect">
            <a:avLst/>
          </a:prstGeom>
          <a:noFill/>
        </p:spPr>
        <p:txBody>
          <a:bodyPr wrap="none" lIns="0" tIns="0" rIns="0" bIns="0" rtlCol="0" anchor="t"/>
          <a:lstStyle/>
          <a:p>
            <a:pPr algn="ctr" latinLnBrk="1">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萝</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卜</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生萝卜切丝作小菜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伴以醋及他物</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用之下粥最宜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但恨其食后打嗳</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嗳必秽气</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予尝受此厄于人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知人</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之厌我</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亦若是也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故亦欲绝而弗食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然见此物大异葱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生则臭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熟则不臭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是与初见似小人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而卒为君</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子者等也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虽有微过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亦当恕之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仍食勿禁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李渔《闲情偶寄》）</a:t>
            </a:r>
            <a:endParaRPr lang="en-US" altLang="zh-CN" dirty="0"/>
          </a:p>
        </p:txBody>
      </p:sp>
      <p:sp>
        <p:nvSpPr>
          <p:cNvPr id="4" name="QO_9_AN.74_1#ae6231dfc?vcp=1&amp;pid=57a3b3945&amp;color=0,0,0&amp;vtp=1&amp;bbb=1&amp;hb=1"/>
          <p:cNvSpPr/>
          <p:nvPr/>
        </p:nvSpPr>
        <p:spPr>
          <a:xfrm>
            <a:off x="502920" y="4294031"/>
            <a:ext cx="11183112" cy="16114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【示例】李汉荣平视自然，更显自然的深邃。“和蔬菜面对面，你看，蔬菜也在看我们”，</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作者用拟人化的手法，</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笔下的蔬菜仿佛是一个个有灵性的生命</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，从蔬菜各种生长的状态当中得到人生启示，向蔬菜学习</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，更显出人的</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谦虚</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。李渔俯视自然，更显人的智慧。作者叙述食用萝卜的经历，萝卜仅是他生活中的“一碟小菜</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”，作者借萝</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卜表达对人生的思考感悟</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，具有类比的特点，显示出作者的智慧。（4分）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7_BD#34f03de37?vcp=1&amp;pid=c513ea39d&amp;color=0,0,0&amp;vtp=1&amp;bt=1&amp;bbb=1&amp;hb=1"/>
          <p:cNvSpPr/>
          <p:nvPr/>
        </p:nvSpPr>
        <p:spPr>
          <a:xfrm>
            <a:off x="502920" y="891540"/>
            <a:ext cx="11183112" cy="73152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文一</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［2024杭州西湖区一模］班级开展“散文中的阅读技巧”专题学习活动</a:t>
            </a: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，请你参</a:t>
            </a:r>
            <a:endPar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。（16分）</a:t>
            </a:r>
            <a:endParaRPr lang="en-US" altLang="zh-CN" sz="2400" dirty="0"/>
          </a:p>
        </p:txBody>
      </p:sp>
      <p:sp>
        <p:nvSpPr>
          <p:cNvPr id="3" name="QM_8_BD.75_1#d4e9718cb?vcp=1&amp;pid=34f03de37&amp;color=0,0,0&amp;vtp=1&amp;bbb=1&amp;hb=1"/>
          <p:cNvSpPr/>
          <p:nvPr/>
        </p:nvSpPr>
        <p:spPr>
          <a:xfrm>
            <a:off x="502920" y="1625600"/>
            <a:ext cx="11183112" cy="2865755"/>
          </a:xfrm>
          <a:prstGeom prst="rect">
            <a:avLst/>
          </a:prstGeom>
          <a:noFill/>
        </p:spPr>
        <p:txBody>
          <a:bodyPr wrap="none" lIns="0" tIns="0" rIns="0" bIns="0" rtlCol="0" anchor="t"/>
          <a:lstStyle/>
          <a:p>
            <a:pPr algn="ctr"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湖上吃茶</a:t>
            </a:r>
            <a:endParaRPr lang="en-US" altLang="zh-CN" sz="1800" dirty="0"/>
          </a:p>
          <a:p>
            <a:pPr algn="ct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周</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华诚</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下午三点登上摇橹船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此时阳光和湖影已然晃碎搅拌在一起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明亮亮的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牟老师带了摄像机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我带了书</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这其实是一个工作场景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牟老师要拍个视频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让我介绍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不如吃茶看花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的创作缘由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而汤圆别有用心</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安排</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了这一场湖上吃茶的戏份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竹篙轻点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小船推离了岸</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船上的设施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其实是有些简陋的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无非两张椅子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一个小圆桌</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然而我们所</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带的东西</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紫砂壶</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果盘</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糕点</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酒精炉</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烧水壶</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茶盏</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茶叶等</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一一摆开之后</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这小船顿时精致起来</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
        <p:nvSpPr>
          <p:cNvPr id="4" name="QM_8_BD.75_2#d4e9718cb?sp=1&amp;vcp=1&amp;pid=34f03de37&amp;color=0,0,0&amp;vtp=1&amp;bbb=1&amp;hb=1"/>
          <p:cNvSpPr/>
          <p:nvPr/>
        </p:nvSpPr>
        <p:spPr>
          <a:xfrm>
            <a:off x="502920" y="4517390"/>
            <a:ext cx="11183112" cy="11893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夕阳西下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光线斜斜照进桥洞</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照出一个金黄的世界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小船带着轻轻的水声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滑入这片金黄里</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摇碎了</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明晃晃的秋光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船工老夏说自己更爱春天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水边樱花都开了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粉的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开得像是云一样</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樱花</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树下</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你拿一只蒲团在岸边坐了</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摆开茶席</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吃茶看花</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那就美得不得了</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Tree>
  </p:cSld>
  <p:clrMapOvr>
    <a:masterClrMapping/>
  </p:clrMapOvr>
  <p:transition>
    <p:split dir="in"/>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75_3#d4e9718cb?sp=1&amp;vcp=1&amp;pid=34f03de37&amp;color=0,0,0&amp;vtp=1&amp;bt=1&amp;bbb=1&amp;hb=1"/>
          <p:cNvSpPr/>
          <p:nvPr/>
        </p:nvSpPr>
        <p:spPr>
          <a:xfrm>
            <a:off x="502920" y="1628714"/>
            <a:ext cx="11183112" cy="16084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酒精炉子热滚了水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沏入紫砂壶中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黄观音茶叶的香气一下溢出来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好香啊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汤圆也爱喝茶</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她有一帮</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朋友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经常带着茶包行走山野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见了好地方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溪边林下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岩上花前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就地摆开茶席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这种生活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真是让人向往</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紫砂壶壶体小巧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一壶茶汤刚好倒满三小盏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之前我没有喝过黄观音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初入口觉得与肉桂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水仙有些像</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香气</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馥郁悠长</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只道一句</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好香啊</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便无他言</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这茶一道一道喝着</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直到两小时后弃舟登岸</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依然滋味丰富醇厚</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
        <p:nvSpPr>
          <p:cNvPr id="3" name="QM_8_BD.75_4#d4e9718cb?sp=1&amp;vcp=1&amp;pid=34f03de37&amp;color=0,0,0&amp;vtp=1&amp;bbb=1&amp;hb=1"/>
          <p:cNvSpPr/>
          <p:nvPr/>
        </p:nvSpPr>
        <p:spPr>
          <a:xfrm>
            <a:off x="502920" y="3275396"/>
            <a:ext cx="11183112" cy="24466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⑤</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于谦祠码头一带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人称三台云水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的确是幽静的所在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此时深秋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芦苇枯黄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槭叶正红</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船边湖水清澈</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见底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小船下面全是鱼</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鱼多</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飞鸟也多</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鸊鷉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（pì</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tī）</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胆子小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行动速度快</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常常离人很远</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它的鸣叫清脆连</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有时听到一串清脆的铃铛声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就知道是鸊鷉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循声去找</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能在远处的水面发现踪影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小鸊鷉生性顽皮</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时会在湖面打起一长溜的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水漂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浴鹄湾里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远处的枝头栖着几只夜鹭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悄无声息的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老夏说人家又叫它</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待鸟</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或者是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呆鸟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反正它傻傻的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呆呆的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不管不顾</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有时站在一根树桩上等着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不知道什么时候</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一下子冲下水</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去</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原来</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这只呆鸟是在等鱼</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Tree>
  </p:cSld>
  <p:clrMapOvr>
    <a:masterClrMapping/>
  </p:clrMapOvr>
  <p:transition>
    <p:split dir="in"/>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75_5#d4e9718cb?sp=1&amp;vcp=1&amp;pid=34f03de37&amp;color=0,0,0&amp;vtp=1&amp;bt=1&amp;bbb=1&amp;hb=1"/>
          <p:cNvSpPr/>
          <p:nvPr/>
        </p:nvSpPr>
        <p:spPr>
          <a:xfrm>
            <a:off x="502920" y="994984"/>
            <a:ext cx="11183112" cy="20275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这样说话</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谈笑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老夏摇橹也松弛</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他每天清晨七点不到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就到卧龙桥出船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如有客预约</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还会更早一</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平时晚上六点下班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这段时间秋高气爽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天气最舒服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一天四趟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他每次出船就像穿行在风景中</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我们都</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羡慕他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觉得这桩工作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简直可以被评为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世界最美的工作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他又说到夏天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夏天浴鹄湾里</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绿意一片</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a:t>
            </a:r>
            <a:endPar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色向晚</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游客一两人</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坐着小船划入绿林深处</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荷花丛中</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凉意渐起</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那真是说不出来的美好</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到了冬天呢</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下一场大雪</a:t>
            </a:r>
            <a:r>
              <a:rPr lang="en-US" altLang="zh-CN"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天地一白</a:t>
            </a:r>
            <a:r>
              <a:rPr lang="en-US" altLang="zh-CN"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那就早早地起床</a:t>
            </a:r>
            <a:r>
              <a:rPr lang="en-US" altLang="zh-CN"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划船去看雪</a:t>
            </a:r>
            <a:r>
              <a:rPr lang="en-US" altLang="zh-CN"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真的</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有人五点钟就来湖上</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约他的船看雪去</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
        <p:nvSpPr>
          <p:cNvPr id="3" name="QM_8_BD.75_6#d4e9718cb?sp=1&amp;vcp=1&amp;pid=34f03de37&amp;color=0,0,0&amp;vtp=1&amp;bbb=1&amp;hb=1"/>
          <p:cNvSpPr/>
          <p:nvPr/>
        </p:nvSpPr>
        <p:spPr>
          <a:xfrm>
            <a:off x="502920" y="3060766"/>
            <a:ext cx="11183112" cy="32848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视频一会儿就拍好了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剩下的只是吃茶看花的事情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老夏一路指给我们看各样的鸟儿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看到鸳鸯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野鸭</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鸊鷉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夜鹭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苍鹭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黑水鸡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闲闲地坐船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这些鸟儿的名字也没有完全记下来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我还记得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有一次坐西湖的船</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老船工是绍兴人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会在自家小船经过的水路布一个小小的渔网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每次收船回来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都会拎一条小鲫鱼回去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后来</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在湖里下网的做法是不许了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但老船工下班拎一尾鲫鱼回家的画面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却让我久久不忘</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这次湖上吃茶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是天冷之前的事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一月之后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天寒地冻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某天夜里还下了一点雪</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这让我又怀想起湖上</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吃茶的事了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喝着好茶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吃着精致的点心</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看湖上风景移动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移步换景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如入长卷之中</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这不是最好的人间滋</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味吗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遂与汤圆约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大雪之时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当再去湖上吃茶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选自《新民晚报》2024年1月4日，有删改）</a:t>
            </a:r>
            <a:endParaRPr lang="en-US" altLang="zh-CN" dirty="0"/>
          </a:p>
        </p:txBody>
      </p:sp>
    </p:spTree>
  </p:cSld>
  <p:clrMapOvr>
    <a:masterClrMapping/>
  </p:clrMapOvr>
  <p:transition>
    <p:split dir="in"/>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9_BD.76_1#71b81c430?sp=1&amp;vcp=1&amp;pid=d4e9718cb&amp;color=0,0,0&amp;vtp=1&amp;bt=1&amp;bbb=1"/>
          <p:cNvSpPr/>
          <p:nvPr/>
        </p:nvSpPr>
        <p:spPr>
          <a:xfrm>
            <a:off x="502920" y="900000"/>
            <a:ext cx="11183112" cy="325565"/>
          </a:xfrm>
          <a:prstGeom prst="rect">
            <a:avLst/>
          </a:prstGeom>
          <a:noFill/>
        </p:spPr>
        <p:txBody>
          <a:bodyPr wrap="none" lIns="0" tIns="0" rIns="0" bIns="0" rtlCol="0" anchor="t"/>
          <a:lstStyle/>
          <a:p>
            <a:pPr algn="l" latinLnBrk="1">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1.阅读散文要关注人物和事件。请根据文章内容，补全表格。（4分）</a:t>
            </a:r>
            <a:endParaRPr lang="en-US" altLang="zh-CN" sz="1800" dirty="0"/>
          </a:p>
        </p:txBody>
      </p:sp>
      <p:graphicFrame>
        <p:nvGraphicFramePr>
          <p:cNvPr id="48" name="QB_9_BD.76_2#71b81c430?colgroup=14,33&amp;vcp=1&amp;pid=d4e9718cb&amp;color=0,0,0&amp;vtp=1&amp;bbb=1"/>
          <p:cNvGraphicFramePr>
            <a:graphicFrameLocks noGrp="1"/>
          </p:cNvGraphicFramePr>
          <p:nvPr/>
        </p:nvGraphicFramePr>
        <p:xfrm>
          <a:off x="502920" y="1354216"/>
          <a:ext cx="11155680" cy="2272222"/>
        </p:xfrm>
        <a:graphic>
          <a:graphicData uri="http://schemas.openxmlformats.org/drawingml/2006/table">
            <a:tbl>
              <a:tblPr/>
              <a:tblGrid>
                <a:gridCol w="3456432"/>
                <a:gridCol w="3456432"/>
                <a:gridCol w="4242816"/>
              </a:tblGrid>
              <a:tr h="0">
                <a:tc rowSpan="2">
                  <a:txBody>
                    <a:bodyPr/>
                    <a:lstStyle/>
                    <a:p>
                      <a:pPr algn="ctr" latinLnBrk="1" hangingPunct="0">
                        <a:lnSpc>
                          <a:spcPts val="28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29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事</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404432">
                <a:tc vMerge="1">
                  <a:tcPr/>
                </a:tc>
                <a:tc>
                  <a:txBody>
                    <a:bodyPr/>
                    <a:lstStyle/>
                    <a:p>
                      <a:pPr algn="ctr" latinLnBrk="1" hangingPunct="0">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本职工作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工作同时做的事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04241">
                <a:tc>
                  <a:txBody>
                    <a:bodyPr/>
                    <a:lstStyle/>
                    <a:p>
                      <a:pPr algn="ctr" latinLnBrk="1" hangingPunct="0">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04432">
                <a:tc>
                  <a:txBody>
                    <a:bodyPr/>
                    <a:lstStyle/>
                    <a:p>
                      <a:pPr algn="ctr" latinLnBrk="1" hangingPunct="0">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老夏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algn="ctr" latinLnBrk="1" hangingPunct="0">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划船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赏四季美景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04432">
                <a:tc>
                  <a:txBody>
                    <a:bodyPr/>
                    <a:lstStyle/>
                    <a:p>
                      <a:pPr algn="ctr" latinLnBrk="1" hangingPunct="0">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绍兴老船工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a:txBody>
                    <a:bodyPr/>
                    <a:lstStyle/>
                    <a:p>
                      <a:pPr algn="ctr" latinLnBrk="1" hangingPunct="0">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0">
                <a:tc gridSpan="3">
                  <a:txBody>
                    <a:bodyPr/>
                    <a:lstStyle/>
                    <a:p>
                      <a:pPr algn="l" latinLnBrk="1" hangingPunct="0">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“我”发现：他们在工作的同时</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bl>
          </a:graphicData>
        </a:graphic>
      </p:graphicFrame>
      <p:sp>
        <p:nvSpPr>
          <p:cNvPr id="4" name="QB_9_AN.77_1#71b81c430.blank?vcp=1&amp;pid=d4e9718cb&amp;color=0,0,0&amp;vpa=11&amp;vtp=1&amp;bbb=1"/>
          <p:cNvSpPr/>
          <p:nvPr/>
        </p:nvSpPr>
        <p:spPr>
          <a:xfrm>
            <a:off x="5521674" y="2079514"/>
            <a:ext cx="852488" cy="325755"/>
          </a:xfrm>
          <a:prstGeom prst="rect">
            <a:avLst/>
          </a:prstGeom>
          <a:noFill/>
        </p:spPr>
        <p:txBody>
          <a:bodyPr wrap="none" lIns="0" tIns="0" rIns="0" bIns="0" rtlCol="0" anchor="t"/>
          <a:lstStyle/>
          <a:p>
            <a:pPr algn="ctr" latinLnBrk="1">
              <a:lnSpc>
                <a:spcPts val="28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拍视频</a:t>
            </a:r>
            <a:endParaRPr lang="en-US" altLang="zh-CN" dirty="0"/>
          </a:p>
        </p:txBody>
      </p:sp>
      <p:sp>
        <p:nvSpPr>
          <p:cNvPr id="5" name="QB_9_AN.78_1#71b81c430.blank?vcp=1&amp;pid=d4e9718cb&amp;color=0,0,0&amp;vpa=12&amp;vtp=1&amp;bbb=1"/>
          <p:cNvSpPr/>
          <p:nvPr/>
        </p:nvSpPr>
        <p:spPr>
          <a:xfrm>
            <a:off x="9256999" y="2079514"/>
            <a:ext cx="1081088" cy="325755"/>
          </a:xfrm>
          <a:prstGeom prst="rect">
            <a:avLst/>
          </a:prstGeom>
          <a:noFill/>
        </p:spPr>
        <p:txBody>
          <a:bodyPr wrap="none" lIns="0" tIns="0" rIns="0" bIns="0" rtlCol="0" anchor="t"/>
          <a:lstStyle/>
          <a:p>
            <a:pPr algn="ctr" latinLnBrk="1">
              <a:lnSpc>
                <a:spcPts val="28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湖上吃茶</a:t>
            </a:r>
            <a:endParaRPr lang="en-US" altLang="zh-CN" dirty="0"/>
          </a:p>
        </p:txBody>
      </p:sp>
      <p:sp>
        <p:nvSpPr>
          <p:cNvPr id="6" name="QB_9_AN.79_1#71b81c430.blank?vcp=1&amp;pid=d4e9718cb&amp;color=0,0,0&amp;vpa=13&amp;vtp=1&amp;bbb=1"/>
          <p:cNvSpPr/>
          <p:nvPr/>
        </p:nvSpPr>
        <p:spPr>
          <a:xfrm>
            <a:off x="8914099" y="2888282"/>
            <a:ext cx="1766888" cy="325755"/>
          </a:xfrm>
          <a:prstGeom prst="rect">
            <a:avLst/>
          </a:prstGeom>
          <a:noFill/>
        </p:spPr>
        <p:txBody>
          <a:bodyPr wrap="none" lIns="0" tIns="0" rIns="0" bIns="0" rtlCol="0" anchor="t"/>
          <a:lstStyle/>
          <a:p>
            <a:pPr algn="ctr" latinLnBrk="1">
              <a:lnSpc>
                <a:spcPts val="28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湖中布网捕鲫鱼</a:t>
            </a:r>
            <a:endParaRPr lang="en-US" altLang="zh-CN" dirty="0"/>
          </a:p>
        </p:txBody>
      </p:sp>
      <p:sp>
        <p:nvSpPr>
          <p:cNvPr id="7" name="QB_9_AN.80_1#71b81c430.blank?vcp=1&amp;pid=d4e9718cb&amp;color=0,0,0&amp;vpa=14&amp;vtp=1&amp;bbb=1"/>
          <p:cNvSpPr/>
          <p:nvPr/>
        </p:nvSpPr>
        <p:spPr>
          <a:xfrm>
            <a:off x="4314276" y="3259376"/>
            <a:ext cx="4624388" cy="325565"/>
          </a:xfrm>
          <a:prstGeom prst="rect">
            <a:avLst/>
          </a:prstGeom>
          <a:noFill/>
        </p:spPr>
        <p:txBody>
          <a:bodyPr wrap="none" lIns="0" tIns="0" rIns="0" bIns="0" rtlCol="0" anchor="t"/>
          <a:lstStyle/>
          <a:p>
            <a:pPr algn="ctr" latinLnBrk="1">
              <a:lnSpc>
                <a:spcPts val="28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享受生活闲趣（或：寻求生活乐趣）（4分）</a:t>
            </a:r>
            <a:endParaRPr lang="en-US" altLang="zh-CN" dirty="0"/>
          </a:p>
        </p:txBody>
      </p:sp>
      <p:sp>
        <p:nvSpPr>
          <p:cNvPr id="8" name="QO_9_BD.81_1#581dc15c2?sp=1&amp;vcp=1&amp;pid=d4e9718cb&amp;color=0,0,0&amp;vtp=1&amp;bbb=1&amp;hb=1"/>
          <p:cNvSpPr/>
          <p:nvPr/>
        </p:nvSpPr>
        <p:spPr>
          <a:xfrm>
            <a:off x="502920" y="3759088"/>
            <a:ext cx="11183112" cy="1084580"/>
          </a:xfrm>
          <a:prstGeom prst="rect">
            <a:avLst/>
          </a:prstGeom>
          <a:noFill/>
        </p:spPr>
        <p:txBody>
          <a:bodyPr wrap="none" lIns="0" tIns="0" rIns="0" bIns="0" rtlCol="0" anchor="t"/>
          <a:lstStyle/>
          <a:p>
            <a:pPr algn="l" latinLnBrk="1">
              <a:lnSpc>
                <a:spcPts val="30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2.阅读散文要关注具有表现力的语言。文中画线句子的语言颇具特色，请结合加点字进行赏析。（3分）</a:t>
            </a:r>
            <a:endParaRPr lang="en-US" altLang="zh-CN" sz="1800" dirty="0"/>
          </a:p>
          <a:p>
            <a:pPr latinLnBrk="1">
              <a:lnSpc>
                <a:spcPts val="30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夏天浴鹄湾里</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绿意一片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天色向晚</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游客一两人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坐着小船划入绿林深处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荷花丛中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凉意渐起</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那真</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28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是说不出来的美好</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到了冬天呢</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下一场大雪</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天地一白</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那就早早地起床</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划船去看雪</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9" name="QO_9_AN.82_1#581dc15c2?vcp=1&amp;pid=d4e9718cb&amp;color=0,0,0&amp;vtp=1&amp;bbb=1&amp;hb=1"/>
          <p:cNvSpPr/>
          <p:nvPr/>
        </p:nvSpPr>
        <p:spPr>
          <a:xfrm>
            <a:off x="502920" y="4884559"/>
            <a:ext cx="11183112" cy="1468565"/>
          </a:xfrm>
          <a:prstGeom prst="rect">
            <a:avLst/>
          </a:prstGeom>
          <a:noFill/>
        </p:spPr>
        <p:txBody>
          <a:bodyPr wrap="none" lIns="0" tIns="0" rIns="0" bIns="0" rtlCol="0" anchor="t"/>
          <a:lstStyle/>
          <a:p>
            <a:pPr algn="l" latinLnBrk="1">
              <a:lnSpc>
                <a:spcPts val="30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【示例】句中加点字皆为四字短语，采用文言句式，古朴典雅；生动呈现了浴鹄湾夏日“绿意一片”和冬天</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“天地</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一白</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”的美好景色；“天色向晚”“凉意渐起”，则从视觉和触觉的角度营造出一种闲逸动人的诗意氛围</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。作者借船</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工老夏之口</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，表达了对浴鹄湾夏天和冬天美景的喜爱和神往之情。（句式特点，表达效果，人物情感，各1</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分，</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8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共</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3分。意思对即可）</a:t>
            </a:r>
            <a:endParaRPr lang="en-US" altLang="zh-CN" dirty="0"/>
          </a:p>
        </p:txBody>
      </p:sp>
      <p:sp>
        <p:nvSpPr>
          <p:cNvPr id="3" name="QO_9_BD.81_1#581dc15c2?sp=1&amp;vcp=1&amp;pid=d4e9718cb&amp;color=0,0,0&amp;vtp=1&amp;bbb=1&amp;hb=1&amp;zzd= 3"/>
          <p:cNvSpPr/>
          <p:nvPr/>
        </p:nvSpPr>
        <p:spPr>
          <a:xfrm>
            <a:off x="2655602" y="448298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QO_9_BD.81_1#581dc15c2?sp=1&amp;vcp=1&amp;pid=d4e9718cb&amp;color=0,0,0&amp;vtp=1&amp;bbb=1&amp;hb=1&amp;zzd= 3"/>
          <p:cNvSpPr/>
          <p:nvPr/>
        </p:nvSpPr>
        <p:spPr>
          <a:xfrm>
            <a:off x="2884202" y="448298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O_9_BD.81_1#581dc15c2?sp=1&amp;vcp=1&amp;pid=d4e9718cb&amp;color=0,0,0&amp;vtp=1&amp;bbb=1&amp;hb=1&amp;zzd= 3"/>
          <p:cNvSpPr/>
          <p:nvPr/>
        </p:nvSpPr>
        <p:spPr>
          <a:xfrm>
            <a:off x="3112802" y="448298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QO_9_BD.81_1#581dc15c2?sp=1&amp;vcp=1&amp;pid=d4e9718cb&amp;color=0,0,0&amp;vtp=1&amp;bbb=1&amp;hb=1&amp;zzd= 3"/>
          <p:cNvSpPr/>
          <p:nvPr/>
        </p:nvSpPr>
        <p:spPr>
          <a:xfrm>
            <a:off x="3341402" y="448298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O_9_BD.81_1#581dc15c2?sp=1&amp;vcp=1&amp;pid=d4e9718cb&amp;color=0,0,0&amp;vtp=1&amp;bbb=1&amp;hb=1&amp;zzd= 3"/>
          <p:cNvSpPr/>
          <p:nvPr/>
        </p:nvSpPr>
        <p:spPr>
          <a:xfrm>
            <a:off x="3798602" y="448298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QO_9_BD.81_1#581dc15c2?sp=1&amp;vcp=1&amp;pid=d4e9718cb&amp;color=0,0,0&amp;vtp=1&amp;bbb=1&amp;hb=1&amp;zzd= 3"/>
          <p:cNvSpPr/>
          <p:nvPr/>
        </p:nvSpPr>
        <p:spPr>
          <a:xfrm>
            <a:off x="4027202" y="448298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QO_9_BD.81_1#581dc15c2?sp=1&amp;vcp=1&amp;pid=d4e9718cb&amp;color=0,0,0&amp;vtp=1&amp;bbb=1&amp;hb=1&amp;zzd= 3"/>
          <p:cNvSpPr/>
          <p:nvPr/>
        </p:nvSpPr>
        <p:spPr>
          <a:xfrm>
            <a:off x="4255802" y="448298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QO_9_BD.81_1#581dc15c2?sp=1&amp;vcp=1&amp;pid=d4e9718cb&amp;color=0,0,0&amp;vtp=1&amp;bbb=1&amp;hb=1&amp;zzd= 3"/>
          <p:cNvSpPr/>
          <p:nvPr/>
        </p:nvSpPr>
        <p:spPr>
          <a:xfrm>
            <a:off x="4484402" y="448298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QO_9_BD.81_1#581dc15c2?sp=1&amp;vcp=1&amp;pid=d4e9718cb&amp;color=0,0,0&amp;vtp=1&amp;bbb=1&amp;hb=1&amp;zzd= 3"/>
          <p:cNvSpPr/>
          <p:nvPr/>
        </p:nvSpPr>
        <p:spPr>
          <a:xfrm>
            <a:off x="9970801" y="448298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QO_9_BD.81_1#581dc15c2?sp=1&amp;vcp=1&amp;pid=d4e9718cb&amp;color=0,0,0&amp;vtp=1&amp;bbb=1&amp;hb=1&amp;zzd= 3"/>
          <p:cNvSpPr/>
          <p:nvPr/>
        </p:nvSpPr>
        <p:spPr>
          <a:xfrm>
            <a:off x="10199401" y="448298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QO_9_BD.81_1#581dc15c2?sp=1&amp;vcp=1&amp;pid=d4e9718cb&amp;color=0,0,0&amp;vtp=1&amp;bbb=1&amp;hb=1&amp;zzd= 3"/>
          <p:cNvSpPr/>
          <p:nvPr/>
        </p:nvSpPr>
        <p:spPr>
          <a:xfrm>
            <a:off x="10428001" y="448298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QO_9_BD.81_1#581dc15c2?sp=1&amp;vcp=1&amp;pid=d4e9718cb&amp;color=0,0,0&amp;vtp=1&amp;bbb=1&amp;hb=1&amp;zzd= 3"/>
          <p:cNvSpPr/>
          <p:nvPr/>
        </p:nvSpPr>
        <p:spPr>
          <a:xfrm>
            <a:off x="10656601" y="448298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QO_9_BD.81_1#581dc15c2?sp=1&amp;vcp=1&amp;pid=d4e9718cb&amp;color=0,0,0&amp;vtp=1&amp;bbb=1&amp;hb=1&amp;zzd= 4"/>
          <p:cNvSpPr/>
          <p:nvPr/>
        </p:nvSpPr>
        <p:spPr>
          <a:xfrm>
            <a:off x="5398802" y="484366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QO_9_BD.81_1#581dc15c2?sp=1&amp;vcp=1&amp;pid=d4e9718cb&amp;color=0,0,0&amp;vtp=1&amp;bbb=1&amp;hb=1&amp;zzd= 4"/>
          <p:cNvSpPr/>
          <p:nvPr/>
        </p:nvSpPr>
        <p:spPr>
          <a:xfrm>
            <a:off x="5627402" y="484366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QO_9_BD.81_1#581dc15c2?sp=1&amp;vcp=1&amp;pid=d4e9718cb&amp;color=0,0,0&amp;vtp=1&amp;bbb=1&amp;hb=1&amp;zzd= 4"/>
          <p:cNvSpPr/>
          <p:nvPr/>
        </p:nvSpPr>
        <p:spPr>
          <a:xfrm>
            <a:off x="5856002" y="484366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QO_9_BD.81_1#581dc15c2?sp=1&amp;vcp=1&amp;pid=d4e9718cb&amp;color=0,0,0&amp;vtp=1&amp;bbb=1&amp;hb=1&amp;zzd= 4"/>
          <p:cNvSpPr/>
          <p:nvPr/>
        </p:nvSpPr>
        <p:spPr>
          <a:xfrm>
            <a:off x="6084602" y="484366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wipe(left)">
                                      <p:cBhvr>
                                        <p:cTn id="31" dur="500"/>
                                        <p:tgtEl>
                                          <p:spTgt spid="7">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wipe(left)">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wipe(left)">
                                      <p:cBhvr>
                                        <p:cTn id="39" dur="500"/>
                                        <p:tgtEl>
                                          <p:spTgt spid="9">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wipe(left)">
                                      <p:cBhvr>
                                        <p:cTn id="42" dur="500"/>
                                        <p:tgtEl>
                                          <p:spTgt spid="9">
                                            <p:txEl>
                                              <p:pRg st="0" end="0"/>
                                            </p:txEl>
                                          </p:spTgt>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9">
                                            <p:txEl>
                                              <p:pRg st="1" end="1"/>
                                            </p:txEl>
                                          </p:spTgt>
                                        </p:tgtEl>
                                        <p:attrNameLst>
                                          <p:attrName>style.visibility</p:attrName>
                                        </p:attrNameLst>
                                      </p:cBhvr>
                                      <p:to>
                                        <p:strVal val="visible"/>
                                      </p:to>
                                    </p:set>
                                    <p:animEffect transition="in" filter="wipe(left)">
                                      <p:cBhvr>
                                        <p:cTn id="45" dur="500"/>
                                        <p:tgtEl>
                                          <p:spTgt spid="9">
                                            <p:txEl>
                                              <p:pRg st="1" end="1"/>
                                            </p:txEl>
                                          </p:spTgt>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9">
                                            <p:txEl>
                                              <p:pRg st="2" end="2"/>
                                            </p:txEl>
                                          </p:spTgt>
                                        </p:tgtEl>
                                        <p:attrNameLst>
                                          <p:attrName>style.visibility</p:attrName>
                                        </p:attrNameLst>
                                      </p:cBhvr>
                                      <p:to>
                                        <p:strVal val="visible"/>
                                      </p:to>
                                    </p:set>
                                    <p:animEffect transition="in" filter="wipe(left)">
                                      <p:cBhvr>
                                        <p:cTn id="48" dur="500"/>
                                        <p:tgtEl>
                                          <p:spTgt spid="9">
                                            <p:txEl>
                                              <p:pRg st="2" end="2"/>
                                            </p:txEl>
                                          </p:spTgt>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9">
                                            <p:txEl>
                                              <p:pRg st="3" end="3"/>
                                            </p:txEl>
                                          </p:spTgt>
                                        </p:tgtEl>
                                        <p:attrNameLst>
                                          <p:attrName>style.visibility</p:attrName>
                                        </p:attrNameLst>
                                      </p:cBhvr>
                                      <p:to>
                                        <p:strVal val="visible"/>
                                      </p:to>
                                    </p:set>
                                    <p:animEffect transition="in" filter="wipe(left)">
                                      <p:cBhvr>
                                        <p:cTn id="51"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9"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83_1#503e3c1c7?vcp=1&amp;pid=d4e9718cb&amp;color=0,0,0&amp;vtp=1&amp;bt=1&amp;bbb=1&amp;hb=1"/>
          <p:cNvSpPr/>
          <p:nvPr/>
        </p:nvSpPr>
        <p:spPr>
          <a:xfrm>
            <a:off x="502920" y="989587"/>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3.阅读散文要关注特别之处。文中第⑥段中，老夏的工作时间又早又长，但为何会引得“我们”“羡慕”他</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文章内容进行分析</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dirty="0"/>
          </a:p>
        </p:txBody>
      </p:sp>
      <p:sp>
        <p:nvSpPr>
          <p:cNvPr id="3" name="QO_9_AN.84_1#503e3c1c7?vcp=1&amp;pid=d4e9718cb&amp;color=0,0,0&amp;vtp=1&amp;bbb=1&amp;hb=1"/>
          <p:cNvSpPr/>
          <p:nvPr/>
        </p:nvSpPr>
        <p:spPr>
          <a:xfrm>
            <a:off x="502920" y="1814769"/>
            <a:ext cx="11183112" cy="7732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①在西湖划船，风景秀美，“每次出船就像穿行在风景中”；②工作松弛惬意，心神宁静</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，与自然和谐</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相融</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dirty="0"/>
          </a:p>
        </p:txBody>
      </p:sp>
      <p:sp>
        <p:nvSpPr>
          <p:cNvPr id="4" name="QO_9_BD.85_1#4cb531eff?sp=1&amp;vcp=1&amp;pid=d4e9718cb&amp;color=0,0,0&amp;vtp=1&amp;bbb=1"/>
          <p:cNvSpPr/>
          <p:nvPr/>
        </p:nvSpPr>
        <p:spPr>
          <a:xfrm>
            <a:off x="502920" y="2634554"/>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4.阅读散文要关注文章主旨。请从以下三个角度中选择一个，分析文中蕴含的“美”。（5分）</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.环境美</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B.滋味美</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C.人情美</a:t>
            </a:r>
            <a:endParaRPr lang="en-US" altLang="zh-CN" sz="1800" dirty="0"/>
          </a:p>
        </p:txBody>
      </p:sp>
      <p:sp>
        <p:nvSpPr>
          <p:cNvPr id="5" name="QO_9_AN.86_1#4cb531eff?vcp=1&amp;pid=d4e9718cb&amp;color=0,0,0&amp;vtp=1&amp;bbb=1&amp;hb=1"/>
          <p:cNvSpPr/>
          <p:nvPr/>
        </p:nvSpPr>
        <p:spPr>
          <a:xfrm>
            <a:off x="502920" y="3457324"/>
            <a:ext cx="11183112" cy="286893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【示例一】滋味美：①湖上品“黄观音”茶，滋味丰富醇厚；②湖上风光如画，赏心悦目，滋味美；③</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闲情雅趣，</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乐享生活</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，滋味美。</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示例二】人情美：①汤圆爱喝茶，不仅安排湖上吃茶，还常和朋友带着茶包行走山野，溪边林下，</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岩上花前，</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就地摆开茶席</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，其充满诗意的生活情趣，令人向往；②船工老夏于湖中划船，潇洒惬意，对自然，对生活</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，充</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满热情</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，其逍遥自在的生活姿态，令人羡慕；③绍兴老船工湖中布小小的网，</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每次收船都会拎一条小鲫鱼回去，</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其淡泊节制的淳朴个性</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，令人回味。（选A，若言之成理最多给3分；选B和C，任意答到两点，可给5分</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。若有</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其他见解</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，只要言之成理，也可酌情给分）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wipe(left)">
                                      <p:cBhvr>
                                        <p:cTn id="18" dur="500"/>
                                        <p:tgtEl>
                                          <p:spTgt spid="5">
                                            <p:bg/>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wipe(left)">
                                      <p:cBhvr>
                                        <p:cTn id="21" dur="500"/>
                                        <p:tgtEl>
                                          <p:spTgt spid="5">
                                            <p:txEl>
                                              <p:pRg st="0" end="0"/>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wipe(left)">
                                      <p:cBhvr>
                                        <p:cTn id="24" dur="500"/>
                                        <p:tgtEl>
                                          <p:spTgt spid="5">
                                            <p:txEl>
                                              <p:pRg st="1" end="1"/>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wipe(left)">
                                      <p:cBhvr>
                                        <p:cTn id="27" dur="500"/>
                                        <p:tgtEl>
                                          <p:spTgt spid="5">
                                            <p:txEl>
                                              <p:pRg st="2" end="2"/>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5">
                                            <p:txEl>
                                              <p:pRg st="3" end="3"/>
                                            </p:txEl>
                                          </p:spTgt>
                                        </p:tgtEl>
                                        <p:attrNameLst>
                                          <p:attrName>style.visibility</p:attrName>
                                        </p:attrNameLst>
                                      </p:cBhvr>
                                      <p:to>
                                        <p:strVal val="visible"/>
                                      </p:to>
                                    </p:set>
                                    <p:animEffect transition="in" filter="wipe(left)">
                                      <p:cBhvr>
                                        <p:cTn id="30" dur="500"/>
                                        <p:tgtEl>
                                          <p:spTgt spid="5">
                                            <p:txEl>
                                              <p:pRg st="3" end="3"/>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5">
                                            <p:txEl>
                                              <p:pRg st="4" end="4"/>
                                            </p:txEl>
                                          </p:spTgt>
                                        </p:tgtEl>
                                        <p:attrNameLst>
                                          <p:attrName>style.visibility</p:attrName>
                                        </p:attrNameLst>
                                      </p:cBhvr>
                                      <p:to>
                                        <p:strVal val="visible"/>
                                      </p:to>
                                    </p:set>
                                    <p:animEffect transition="in" filter="wipe(left)">
                                      <p:cBhvr>
                                        <p:cTn id="33" dur="500"/>
                                        <p:tgtEl>
                                          <p:spTgt spid="5">
                                            <p:txEl>
                                              <p:pRg st="4" end="4"/>
                                            </p:txEl>
                                          </p:spTgt>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
                                            <p:txEl>
                                              <p:pRg st="5" end="5"/>
                                            </p:txEl>
                                          </p:spTgt>
                                        </p:tgtEl>
                                        <p:attrNameLst>
                                          <p:attrName>style.visibility</p:attrName>
                                        </p:attrNameLst>
                                      </p:cBhvr>
                                      <p:to>
                                        <p:strVal val="visible"/>
                                      </p:to>
                                    </p:set>
                                    <p:animEffect transition="in" filter="wipe(left)">
                                      <p:cBhvr>
                                        <p:cTn id="36" dur="500"/>
                                        <p:tgtEl>
                                          <p:spTgt spid="5">
                                            <p:txEl>
                                              <p:pRg st="5" end="5"/>
                                            </p:txEl>
                                          </p:spTgt>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
                                            <p:txEl>
                                              <p:pRg st="6" end="6"/>
                                            </p:txEl>
                                          </p:spTgt>
                                        </p:tgtEl>
                                        <p:attrNameLst>
                                          <p:attrName>style.visibility</p:attrName>
                                        </p:attrNameLst>
                                      </p:cBhvr>
                                      <p:to>
                                        <p:strVal val="visible"/>
                                      </p:to>
                                    </p:set>
                                    <p:animEffect transition="in" filter="wipe(left)">
                                      <p:cBhvr>
                                        <p:cTn id="39"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目录1:bb0ddc24a?lid=3cf03d2c1&amp;cid=3cf03d2c1&amp;vtp=1&amp;bt=1&amp;bbb=1">
            <a:hlinkClick r:id="rId1" action="ppaction://hlinksldjump"/>
          </p:cNvPr>
          <p:cNvSpPr/>
          <p:nvPr/>
        </p:nvSpPr>
        <p:spPr>
          <a:xfrm>
            <a:off x="3666744" y="2121408"/>
            <a:ext cx="7196328" cy="612648"/>
          </a:xfrm>
          <a:prstGeom prst="rect">
            <a:avLst/>
          </a:prstGeom>
          <a:solidFill>
            <a:srgbClr val="BDD7EE"/>
          </a:solidFill>
        </p:spPr>
        <p:txBody>
          <a:bodyPr wrap="none" lIns="127000" tIns="127000" rIns="127000" bIns="127000" rtlCol="0" anchor="ctr"/>
          <a:lstStyle/>
          <a:p>
            <a:pPr marL="0" algn="ctr" latinLnBrk="1">
              <a:lnSpc>
                <a:spcPts val="3400"/>
              </a:lnSpc>
            </a:pPr>
            <a:r>
              <a:rPr lang="en-US" altLang="zh-CN" sz="2800" b="0" i="0" dirty="0">
                <a:solidFill>
                  <a:srgbClr val="000000"/>
                </a:solidFill>
                <a:latin typeface="黑体" panose="02010609060101010101" pitchFamily="34" charset="-122"/>
                <a:ea typeface="黑体" panose="02010609060101010101" pitchFamily="34" charset="-122"/>
                <a:cs typeface="黑体" panose="02010609060101010101" pitchFamily="34" charset="-120"/>
              </a:rPr>
              <a:t>浙江真题诊断练</a:t>
            </a:r>
            <a:endParaRPr lang="en-US" altLang="zh-CN" sz="2800" dirty="0"/>
          </a:p>
        </p:txBody>
      </p:sp>
      <p:sp>
        <p:nvSpPr>
          <p:cNvPr id="3" name="C_1#目录1:bb0ddc24a?lid=ddfeffc58&amp;cid=ddfeffc58&amp;vtp=1&amp;bbb=1">
            <a:hlinkClick r:id="rId2" action="ppaction://hlinksldjump"/>
          </p:cNvPr>
          <p:cNvSpPr/>
          <p:nvPr/>
        </p:nvSpPr>
        <p:spPr>
          <a:xfrm>
            <a:off x="3666744" y="3090672"/>
            <a:ext cx="7196328" cy="612648"/>
          </a:xfrm>
          <a:prstGeom prst="rect">
            <a:avLst/>
          </a:prstGeom>
          <a:solidFill>
            <a:srgbClr val="BDD7EE"/>
          </a:solidFill>
        </p:spPr>
        <p:txBody>
          <a:bodyPr wrap="none" lIns="127000" tIns="127000" rIns="127000" bIns="127000" rtlCol="0" anchor="ctr"/>
          <a:lstStyle/>
          <a:p>
            <a:pPr marL="0" algn="ctr" latinLnBrk="1">
              <a:lnSpc>
                <a:spcPts val="3400"/>
              </a:lnSpc>
            </a:pPr>
            <a:r>
              <a:rPr lang="en-US" altLang="zh-CN" sz="2800" b="0"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主题突破练</a:t>
            </a:r>
            <a:endParaRPr lang="en-US" altLang="zh-CN" sz="2800" dirty="0"/>
          </a:p>
        </p:txBody>
      </p:sp>
      <p:sp>
        <p:nvSpPr>
          <p:cNvPr id="4" name="C_1#目录1:bb0ddc24a?lid=b17f8eeac&amp;cid=b17f8eeac&amp;vtp=1&amp;bbb=1">
            <a:hlinkClick r:id="rId3" action="ppaction://hlinksldjump"/>
          </p:cNvPr>
          <p:cNvSpPr/>
          <p:nvPr/>
        </p:nvSpPr>
        <p:spPr>
          <a:xfrm>
            <a:off x="3666744" y="4059936"/>
            <a:ext cx="7196328" cy="612648"/>
          </a:xfrm>
          <a:prstGeom prst="rect">
            <a:avLst/>
          </a:prstGeom>
          <a:solidFill>
            <a:srgbClr val="BDD7EE"/>
          </a:solidFill>
        </p:spPr>
        <p:txBody>
          <a:bodyPr wrap="none" lIns="127000" tIns="127000" rIns="127000" bIns="127000" rtlCol="0" anchor="ctr"/>
          <a:lstStyle/>
          <a:p>
            <a:pPr marL="0" algn="ctr" latinLnBrk="1">
              <a:lnSpc>
                <a:spcPts val="3400"/>
              </a:lnSpc>
            </a:pPr>
            <a:r>
              <a:rPr lang="en-US" altLang="zh-CN" sz="2800" b="0" i="0" dirty="0">
                <a:solidFill>
                  <a:srgbClr val="000000"/>
                </a:solidFill>
                <a:latin typeface="黑体" panose="02010609060101010101" pitchFamily="34" charset="-122"/>
                <a:ea typeface="黑体" panose="02010609060101010101" pitchFamily="34" charset="-122"/>
                <a:cs typeface="黑体" panose="02010609060101010101" pitchFamily="34" charset="-120"/>
              </a:rPr>
              <a:t>全国真题检测练</a:t>
            </a:r>
            <a:endParaRPr lang="en-US" altLang="zh-CN" sz="2800" dirty="0"/>
          </a:p>
        </p:txBody>
      </p:sp>
    </p:spTree>
  </p:cSld>
  <p:clrMapOvr>
    <a:masterClrMapping/>
  </p:clrMapOvr>
  <p:transition>
    <p:split dir="in"/>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7_BD#7a68da1a4?vcp=1&amp;pid=c513ea39d&amp;color=0,0,0&amp;vtp=1&amp;bt=1&amp;bbb=1"/>
          <p:cNvSpPr/>
          <p:nvPr/>
        </p:nvSpPr>
        <p:spPr>
          <a:xfrm>
            <a:off x="502920" y="896112"/>
            <a:ext cx="11183112" cy="36576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文二</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［2024嘉兴平湖模拟］</a:t>
            </a:r>
            <a:endParaRPr lang="en-US" altLang="zh-CN" sz="2400" dirty="0"/>
          </a:p>
        </p:txBody>
      </p:sp>
      <p:sp>
        <p:nvSpPr>
          <p:cNvPr id="3" name="QM_8_BD.87_1#f28aed6d9?vcp=1&amp;pid=7a68da1a4&amp;color=0,0,0&amp;vtp=1&amp;bbb=1"/>
          <p:cNvSpPr/>
          <p:nvPr/>
        </p:nvSpPr>
        <p:spPr>
          <a:xfrm>
            <a:off x="502920" y="1270000"/>
            <a:ext cx="11183112" cy="1163955"/>
          </a:xfrm>
          <a:prstGeom prst="rect">
            <a:avLst/>
          </a:prstGeom>
          <a:noFill/>
        </p:spPr>
        <p:txBody>
          <a:bodyPr wrap="none" lIns="0" tIns="0" rIns="0" bIns="0" rtlCol="0" anchor="t"/>
          <a:lstStyle/>
          <a:p>
            <a:pPr algn="ctr" latinLnBrk="1">
              <a:lnSpc>
                <a:spcPts val="32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石浦老街</a:t>
            </a:r>
            <a:endParaRPr lang="en-US" altLang="zh-CN" sz="1800" dirty="0"/>
          </a:p>
          <a:p>
            <a:pPr algn="ctr" latinLnBrk="1">
              <a:lnSpc>
                <a:spcPts val="32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施</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立松</a:t>
            </a:r>
            <a:endParaRPr lang="en-US" altLang="zh-CN" sz="1800" dirty="0"/>
          </a:p>
          <a:p>
            <a:pPr latinLnBrk="1">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老街是脐带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是时光留下的连接点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循着老街斑驳的石板路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便溯源般走进石浦古城繁华沧桑的历史</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p:txBody>
      </p:sp>
      <p:sp>
        <p:nvSpPr>
          <p:cNvPr id="4" name="QM_8_BD.87_2#f28aed6d9?sp=1&amp;vcp=1&amp;pid=7a68da1a4&amp;color=0,0,0&amp;vtp=1&amp;bbb=1&amp;hb=1"/>
          <p:cNvSpPr/>
          <p:nvPr/>
        </p:nvSpPr>
        <p:spPr>
          <a:xfrm>
            <a:off x="502920" y="2482596"/>
            <a:ext cx="11183112" cy="1570355"/>
          </a:xfrm>
          <a:prstGeom prst="rect">
            <a:avLst/>
          </a:prstGeom>
          <a:noFill/>
        </p:spPr>
        <p:txBody>
          <a:bodyPr wrap="none" lIns="0" tIns="0" rIns="0" bIns="0" rtlCol="0" anchor="t"/>
          <a:lstStyle/>
          <a:p>
            <a:pPr algn="l" latinLnBrk="1">
              <a:lnSpc>
                <a:spcPts val="32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街临渔港码头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依着不高的山蜿蜒而去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去的时候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正是休渔期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渔港内</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数百艘钢制渔轮和各种大小</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渔船桅樯林立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挤挤挨挨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把渔港变成陆地的延伸</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浓烈的鱼腥味混杂在空气中</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从海上吹来的风停留在衣上</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发上肌肤上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黏黏的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满带海的气息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人家住在潮烟里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万里涛声到枕边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的意境</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在这微微的风中有了些许</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切身的体验</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
        <p:nvSpPr>
          <p:cNvPr id="5" name="QM_8_BD.87_3#f28aed6d9?sp=1&amp;vcp=1&amp;pid=7a68da1a4&amp;color=0,0,0&amp;vtp=1&amp;bbb=1&amp;hb=1"/>
          <p:cNvSpPr/>
          <p:nvPr/>
        </p:nvSpPr>
        <p:spPr>
          <a:xfrm>
            <a:off x="502920" y="4095497"/>
            <a:ext cx="11183112" cy="2383155"/>
          </a:xfrm>
          <a:prstGeom prst="rect">
            <a:avLst/>
          </a:prstGeom>
          <a:noFill/>
        </p:spPr>
        <p:txBody>
          <a:bodyPr wrap="none" lIns="0" tIns="0" rIns="0" bIns="0" rtlCol="0" anchor="t"/>
          <a:lstStyle/>
          <a:p>
            <a:pPr algn="l" latinLnBrk="1">
              <a:lnSpc>
                <a:spcPts val="32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修理渔船的咣咣当当声中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我穿过时尚宽敞的渔港广场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一座修葺一新的关帝庙出现在眼前</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依庙而下</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是座江心寺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寺前香烟缭绕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却只见三两老妪在门廊里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闲话家常</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从寺旁的巷道</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拐进老街</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仿佛从光怪陆</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离五彩缤纷的当下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闪回到黑白胶片的记忆中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灰是老街的主基调</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深灰的瓦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浅灰的墙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更让老街静谧安详</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稳重谦和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与世无争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曾经的浓烈新奇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鲜衣怒马</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风起云涌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在岁月里退让成了这样一种淡而旧的灰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这灰</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是时光在宁静的角落修炼出的临危不惧的气势和宠辱不惊的态度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这灰</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也是暖透人心的情感经了时间的流转</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和岁月的磨蚀</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尘埃落定后的淡然和气定神闲的优雅</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Tree>
  </p:cSld>
  <p:clrMapOvr>
    <a:masterClrMapping/>
  </p:clrMapOvr>
  <p:transition>
    <p:split dir="in"/>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87_4#f28aed6d9?sp=1&amp;vcp=1&amp;pid=7a68da1a4&amp;color=0,0,0&amp;vtp=1&amp;bt=1&amp;bbb=1&amp;hb=1"/>
          <p:cNvSpPr/>
          <p:nvPr/>
        </p:nvSpPr>
        <p:spPr>
          <a:xfrm>
            <a:off x="502920" y="1007684"/>
            <a:ext cx="11183112" cy="20275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街不长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仅百余米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不平整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也不笔直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左弯右拐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又时高时低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上坡下坡的脚步却不至于累着</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信步</a:t>
            </a:r>
            <a:endPar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走去</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像走在跌宕起伏的故事里</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灰白的石板路上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点点石英闪动着隐隐光泽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仿佛被乌云掩映着的星辉</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透</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着阵阵清凉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让人想脱了鞋光脚亲近那份经了岁月的凉意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街两侧以木板筑墙的铺面房</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独具江南海滨小镇风</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韵</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原木门窗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敷上了灰灰的暗尘</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每隔几步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房檐下都挂着一盏渔灯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这是老街彰显渔文化的标志</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只此一</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灯</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便把老街与那些江南水乡古镇区别开来</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
        <p:nvSpPr>
          <p:cNvPr id="3" name="QM_8_BD.87_5#f28aed6d9?sp=1&amp;vcp=1&amp;pid=7a68da1a4&amp;color=0,0,0&amp;vtp=1&amp;bbb=1&amp;hb=1"/>
          <p:cNvSpPr/>
          <p:nvPr/>
        </p:nvSpPr>
        <p:spPr>
          <a:xfrm>
            <a:off x="502920" y="3073466"/>
            <a:ext cx="11183112" cy="32848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⑤</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展厅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酒馆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绸庄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布庄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铜店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书院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小小的门面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后院却别有洞天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招牌不张扬</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却拙朴别</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老街最繁华的时候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有百余家商铺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密集却精致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从酒馆门前经过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两排大大小小的酒缸旁</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摆了</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一对锡酒壶和酒舀子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却找不到酒杯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当年渔民出海前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都要从这酒馆里过的吧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下海长力气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上岸去寒气</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再没比酒更合适的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渔民们必不会端着酒杯浅斟细酌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而是大碗畅饮</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然后豪情随酒劲奔涌上心头</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去风口浪</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做一番荡气回肠的拼搏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归航歇渔时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渔民也不约而同来酒馆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三五同好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举杯笑谈海上事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当铺里</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段写着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字的灰墙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已斑斑驳驳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一层薄薄的灰衣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掩不住里面的灰砖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只轻轻一碰</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灰色的粉末便簌簌落在</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掌心</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时间在此刻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仿佛突然有了质感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握在掌心</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有些疼</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有些暖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像一段可堪回首的往事</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不经意地踏着</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心弦走来</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Tree>
  </p:cSld>
  <p:clrMapOvr>
    <a:masterClrMapping/>
  </p:clrMapOvr>
  <p:transition>
    <p:split dir="in"/>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87_6#f28aed6d9?sp=1&amp;vcp=1&amp;pid=7a68da1a4&amp;color=0,0,0&amp;vtp=1&amp;bt=1&amp;bbb=1&amp;hb=1"/>
          <p:cNvSpPr/>
          <p:nvPr/>
        </p:nvSpPr>
        <p:spPr>
          <a:xfrm>
            <a:off x="502920" y="900000"/>
            <a:ext cx="11183112" cy="152273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耕海牧渔馆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勾连了我的视线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不大的院子里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停着一只木船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船上渔具一应俱全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一张渔网</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张在船</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边将落未落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仿佛船老大刚下了张网的口令</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陈列室里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许多前人捕鱼捉蟹的生产方式及其演变</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在诉说着渔</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人的智慧和艰辛</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一路走来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耳边似乎回响起渔家当年韵味独特的木屐敲击声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老街以这样写实的手法</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简约</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0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的笔调</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记录渔港的沧桑和岁月的更迭</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
        <p:nvSpPr>
          <p:cNvPr id="3" name="QM_8_BD.87_7#f28aed6d9?sp=1&amp;vcp=1&amp;pid=7a68da1a4&amp;color=0,0,0&amp;vtp=1&amp;bbb=1&amp;hb=1"/>
          <p:cNvSpPr/>
          <p:nvPr/>
        </p:nvSpPr>
        <p:spPr>
          <a:xfrm>
            <a:off x="502920" y="2474038"/>
            <a:ext cx="11183112" cy="231013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不长的老街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被</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封火门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句成短章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米左右设一座跨街而筑的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封火门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是老街独到之处</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果一个地段不幸起火</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封火门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阻挡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火势便难以蔓延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渔人们的智慧和谨慎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由此也可见一斑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老街上</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绿</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意极少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想来是老街的逼仄留不下绿化的空间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但渔人们的幽默让人莞尔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装饰窗台的各类海螺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贝壳</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都种</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上了绿意葱茏的花草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一处台阶的两侧房檐下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挂着一串串大如茶碗的海螺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螺壳里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吊兰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剑兰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君子兰</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含羞草等花草争碧竞翠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细看来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竟是一处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青螺花圃</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出售的就是种在海螺里的花草盆景</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那些挂在外面的串</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0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串螺花</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是宣传招贴</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
        <p:nvSpPr>
          <p:cNvPr id="4" name="QM_8_BD.87_8#f28aed6d9?sp=1&amp;vcp=1&amp;pid=7a68da1a4&amp;color=0,0,0&amp;vtp=1&amp;bbb=1&amp;hb=1"/>
          <p:cNvSpPr/>
          <p:nvPr/>
        </p:nvSpPr>
        <p:spPr>
          <a:xfrm>
            <a:off x="502920" y="4834714"/>
            <a:ext cx="11183112" cy="152273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走在石浦老街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会触摸到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600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余年光阴铭刻的无数次抗击侵略者的印记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会阅读到有</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176</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年历史的金山书</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院荟萃人文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能重历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70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多年前电影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渔光曲</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的精妙和辉煌</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更能听到那些从风口浪尖归来的汉子们爽朗的笑</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与渔妇们等待在风雨中的牵挂和焦灼的叹息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走在石浦老街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就是循着岁月的脐带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追寻时光的母体</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0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选自《山水间》，有删改）</a:t>
            </a:r>
            <a:endParaRPr lang="en-US" altLang="zh-CN" dirty="0"/>
          </a:p>
        </p:txBody>
      </p:sp>
    </p:spTree>
  </p:cSld>
  <p:clrMapOvr>
    <a:masterClrMapping/>
  </p:clrMapOvr>
  <p:transition>
    <p:split dir="in"/>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9_BD.88_1#f0e983239?vcp=1&amp;pid=f28aed6d9&amp;color=0,0,0&amp;vtp=1&amp;bt=1&amp;bbb=1"/>
          <p:cNvSpPr/>
          <p:nvPr/>
        </p:nvSpPr>
        <p:spPr>
          <a:xfrm>
            <a:off x="502920" y="982093"/>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5.阅读全文，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下面对文章的理解和分析正确的一项是(</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sz="1800" dirty="0"/>
          </a:p>
        </p:txBody>
      </p:sp>
      <p:sp>
        <p:nvSpPr>
          <p:cNvPr id="3" name="QC_9_AN.89_1#f0e983239.bracket?vcp=1&amp;pid=f28aed6d9&amp;color=0,0,0&amp;vpa=15&amp;vtp=1"/>
          <p:cNvSpPr/>
          <p:nvPr/>
        </p:nvSpPr>
        <p:spPr>
          <a:xfrm>
            <a:off x="5886926" y="968758"/>
            <a:ext cx="3317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9_BD.90_1#f0e983239.choices?vcp=1&amp;pid=f28aed6d9&amp;color=0,0,0&amp;vtp=1&amp;bbb=1&amp;hb=1"/>
          <p:cNvSpPr/>
          <p:nvPr/>
        </p:nvSpPr>
        <p:spPr>
          <a:xfrm>
            <a:off x="502920" y="1389636"/>
            <a:ext cx="11183112" cy="286893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A.作者游览石浦老街的行踪：渔港码头——渔港广场——江心寺——关帝庙——巷道——老街。</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.作者循着老街灰白石板路走走看看，在灰瓦灰墙里感受到老街的衰败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，在耕海牧渔馆体会到渔港的沧桑和岁月</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的更迭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，在“封火门”和青螺花圃前见识了渔人们的智慧和幽默。</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.这篇游记的感情基调是愉悦的，第④段的画线句“信步走去，像走在跌宕起伏的故事里</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”，为下文定下了轻松欢</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快的游览氛围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.这篇游记写作者游览石浦老街的经历，生动地表现出作者置身于这些具有历史感的景物中的心理感受</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，表达</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了作者对石浦老街历史文化的独特思考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C_9_AS.91_1#f0e983239?vcp=1&amp;pid=f28aed6d9&amp;color=0,0,0&amp;vtp=1&amp;bbb=1&amp;hb=1"/>
          <p:cNvSpPr/>
          <p:nvPr/>
        </p:nvSpPr>
        <p:spPr>
          <a:xfrm>
            <a:off x="502920" y="4282062"/>
            <a:ext cx="11183112" cy="2027555"/>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本题考查理解和分析文章的能力。A项表述有误，作者游览石浦老街的行踪：渔港码头</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——渔港广</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场</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——关帝庙——江心寺——巷道——老街。B项有误，由第③段“灰是老街的主基调，深灰的瓦，</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浅灰的墙，</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更让老街静谧安详</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，稳重谦和，与世无争”可知，</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作者在老街的行走中感受到的是老街的历史沉淀和文化气息，</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而非衰败</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。C项有误，第④段的画线句“信步走去，像走在跌宕起伏的故事里</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”，并没有为下文定下轻松欢快的</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游览氛围</a:t>
            </a:r>
            <a:r>
              <a:rPr lang="en-US" altLang="zh-CN"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，而是表达了作者对老街历史变迁的思考和感慨。故选D。</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wipe(left)">
                                      <p:cBhvr>
                                        <p:cTn id="21" dur="500"/>
                                        <p:tgtEl>
                                          <p:spTgt spid="5">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wipe(left)">
                                      <p:cBhvr>
                                        <p:cTn id="24" dur="500"/>
                                        <p:tgtEl>
                                          <p:spTgt spid="5">
                                            <p:txEl>
                                              <p:pRg st="2" end="2"/>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wipe(left)">
                                      <p:cBhvr>
                                        <p:cTn id="27" dur="500"/>
                                        <p:tgtEl>
                                          <p:spTgt spid="5">
                                            <p:txEl>
                                              <p:pRg st="3" end="3"/>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wipe(left)">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92_1#2a705082b?sp=1&amp;vcp=1&amp;pid=f28aed6d9&amp;color=0,0,0&amp;vtp=1&amp;bt=1&amp;bbb=1&amp;hb=1"/>
          <p:cNvSpPr/>
          <p:nvPr/>
        </p:nvSpPr>
        <p:spPr>
          <a:xfrm>
            <a:off x="502920" y="1162401"/>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6.作家独特的语言风格使作品呈现独特的魅力。请借助知识卡片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，并从中选取一个你认为最能体现这篇文章语言</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风格的词语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，参考示例加以分析。（4分）</a:t>
            </a:r>
            <a:endParaRPr lang="en-US" altLang="zh-CN" dirty="0"/>
          </a:p>
        </p:txBody>
      </p:sp>
      <p:graphicFrame>
        <p:nvGraphicFramePr>
          <p:cNvPr id="54" name="QO_9_BD.92_2#2a705082b?colgroup=48&amp;vcp=1&amp;pid=f28aed6d9&amp;color=0,0,0&amp;vtp=1&amp;bbb=1&amp;hb=1"/>
          <p:cNvGraphicFramePr>
            <a:graphicFrameLocks noGrp="1"/>
          </p:cNvGraphicFramePr>
          <p:nvPr/>
        </p:nvGraphicFramePr>
        <p:xfrm>
          <a:off x="502920" y="2070578"/>
          <a:ext cx="11164824" cy="1112774"/>
        </p:xfrm>
        <a:graphic>
          <a:graphicData uri="http://schemas.openxmlformats.org/drawingml/2006/table">
            <a:tbl>
              <a:tblPr/>
              <a:tblGrid>
                <a:gridCol w="11164824"/>
              </a:tblGrid>
              <a:tr h="1112774">
                <a:tc>
                  <a:txBody>
                    <a:bodyPr/>
                    <a:lstStyle/>
                    <a:p>
                      <a:pPr marL="0" indent="0" algn="ctr" latinLnBrk="1" hangingPunct="0">
                        <a:lnSpc>
                          <a:spcPts val="29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知识卡片</a:t>
                      </a:r>
                      <a:endParaRPr lang="en-US" altLang="zh-CN" sz="1200" dirty="0"/>
                    </a:p>
                    <a:p>
                      <a:pPr marL="0" indent="0" algn="l" latinLnBrk="1" hangingPunct="0">
                        <a:lnSpc>
                          <a:spcPts val="2900"/>
                        </a:lnSpc>
                      </a:pP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语言风格</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是作家创作时表现出来的语言特点</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能反映出作家的个性</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情绪</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文化背景等</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常见的有关语</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言风格的词语有幽默诙谐</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绚丽飘逸</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细腻深沉</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刚健雄浑等</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O_9_BD.92_3#2a705082b?vcp=1&amp;pid=f28aed6d9&amp;color=0,0,0&amp;vtp=1&amp;bbb=1&amp;hb=1"/>
          <p:cNvSpPr/>
          <p:nvPr/>
        </p:nvSpPr>
        <p:spPr>
          <a:xfrm>
            <a:off x="502920" y="3315178"/>
            <a:ext cx="11183112" cy="11893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示例：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汪曾祺的语言风格是平淡自然的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昆明的雨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作者拾取的是他在昆明生活中的琐细事物</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如吃</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牛肝菌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卖杨梅的小姑娘</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带着雨珠的缅桂花等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作者或借助标点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或借助比较</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或借助语气词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娓娓道来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如话家常</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平淡自然</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却饶有趣味</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对昆明的想念之情也就自然而然诉诸笔端</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O_9_AN.93_1#2a705082b?vcp=1&amp;pid=f28aed6d9&amp;color=0,0,0&amp;vtp=1&amp;bbb=1&amp;hb=1"/>
          <p:cNvSpPr/>
          <p:nvPr/>
        </p:nvSpPr>
        <p:spPr>
          <a:xfrm>
            <a:off x="502920" y="4555969"/>
            <a:ext cx="11183112" cy="16114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我认为这篇文章的语言风格是细腻深沉。《石浦老街》中，作者施立松选取老街的建筑</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、街道和人们</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的日常生活等</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，通过对老街风貌的细腻入微的刻画，每一砖每一瓦、每一道门每一扇窗</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、每一个酒缸每一朵海</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螺里的花都展现着石浦人的性情与石浦文化</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。作者对老街的历史文化情感是深沉的，</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引发了作者对老街的亲近、</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赞颂与感慨</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wipe(left)">
                                      <p:cBhvr>
                                        <p:cTn id="13" dur="500"/>
                                        <p:tgtEl>
                                          <p:spTgt spid="5">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wipe(left)">
                                      <p:cBhvr>
                                        <p:cTn id="16" dur="500"/>
                                        <p:tgtEl>
                                          <p:spTgt spid="5">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Effect transition="in" filter="wipe(left)">
                                      <p:cBhvr>
                                        <p:cTn id="19"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94_1#c9fb134c1?vcp=1&amp;pid=f28aed6d9&amp;color=0,0,0&amp;vtp=1&amp;bt=1&amp;bbb=1&amp;hb=1"/>
          <p:cNvSpPr/>
          <p:nvPr/>
        </p:nvSpPr>
        <p:spPr>
          <a:xfrm>
            <a:off x="502920" y="1831914"/>
            <a:ext cx="11183112" cy="11923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7.文章末尾写：“走在石浦老街，就是循着岁月的脐带，追寻时光的母体。”那时光中的“母体</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”——历史深处的石</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浦</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，以它独特的文化滋养着后人。请结合文章，从石浦的文化遗产（物质文化遗产和非物质文化遗产）</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着手，</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探究石浦文化的丰富内涵</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。（5分）</a:t>
            </a:r>
            <a:endParaRPr lang="en-US" altLang="zh-CN" dirty="0"/>
          </a:p>
        </p:txBody>
      </p:sp>
      <p:sp>
        <p:nvSpPr>
          <p:cNvPr id="3" name="QO_9_AN.95_1#c9fb134c1?vcp=1&amp;pid=f28aed6d9&amp;color=0,0,0&amp;vtp=1&amp;bbb=1&amp;hb=1"/>
          <p:cNvSpPr/>
          <p:nvPr/>
        </p:nvSpPr>
        <p:spPr>
          <a:xfrm>
            <a:off x="502920" y="3069211"/>
            <a:ext cx="11183112" cy="24496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【示例】石浦老街上灰旧的房屋，原木门窗，一盏渔灯，不张扬的招牌，还有那狭窄的街道，</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斑驳的石板路，</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这些独特的建筑无不诉说着石浦人质朴实在的风土人情</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。渔港那咣咣当当的修理渔船声</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，诉说着昔日至今的石</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浦汉子们大碗畅饮后</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，在风浪中捕鱼或保家卫国的经历，赞扬了石浦人吃苦耐劳、临危不惧</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、宠辱不惊的性格</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和气度</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。耕海牧渔馆展示的不断演变的生产方式，还有老街上的“封火门”、海螺贝壳里的花草</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，无不彰显着石</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浦人的智慧和幽默</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。历史深处的石浦以它独特的地理特征，塑造着石浦人的精神风貌，</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衍生着当地的风俗民情，</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创造着独特的历史底蕴</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，滋养着一代又一代石浦人。（5分）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7_BD#889d83a83?vcp=1&amp;pid=dc7629261&amp;color=0,0,0&amp;vtp=1&amp;bt=1&amp;bbb=1"/>
          <p:cNvSpPr/>
          <p:nvPr/>
        </p:nvSpPr>
        <p:spPr>
          <a:xfrm>
            <a:off x="502920" y="896112"/>
            <a:ext cx="11183112" cy="36576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文一</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［2024杭州上城区二模］</a:t>
            </a:r>
            <a:endParaRPr lang="en-US" altLang="zh-CN" sz="2400" dirty="0"/>
          </a:p>
        </p:txBody>
      </p:sp>
      <p:sp>
        <p:nvSpPr>
          <p:cNvPr id="3" name="QM_8_BD.96_1#a12ee3e48?vcp=1&amp;pid=889d83a83&amp;color=0,0,0&amp;vtp=1&amp;bbb=1&amp;hb=1"/>
          <p:cNvSpPr/>
          <p:nvPr/>
        </p:nvSpPr>
        <p:spPr>
          <a:xfrm>
            <a:off x="502920" y="1270000"/>
            <a:ext cx="11183112" cy="5029200"/>
          </a:xfrm>
          <a:prstGeom prst="rect">
            <a:avLst/>
          </a:prstGeom>
          <a:noFill/>
        </p:spPr>
        <p:txBody>
          <a:bodyPr wrap="none" lIns="0" tIns="0" rIns="0" bIns="0" rtlCol="0" anchor="t"/>
          <a:lstStyle/>
          <a:p>
            <a:pPr algn="ctr"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补</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丁</a:t>
            </a:r>
            <a:endParaRPr lang="en-US" altLang="zh-CN" sz="1800" dirty="0"/>
          </a:p>
          <a:p>
            <a:pPr algn="ct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干</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亚群</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母亲抱着布匹在前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我跟在后面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一起往赵裁缝家走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赵裁缝拿卷尺在我身上比画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母亲在边上赔着笑脸</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还准备了一筐的好话</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母亲的意思是</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衣服至少要穿</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几年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这几年内个子与衣服之间的麻烦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还得麻烦赵裁缝</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几年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是个虚词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或是代词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是不确定的</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全看我</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跟时间如何较量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肯定总有一方会赢的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赵裁缝一边量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一边跟母亲讨价还价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其实</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母亲能还价的余</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地很小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在衣服的用料方面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她永远算不过赵裁缝</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在母亲与赵裁缝的言语之间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我幸福地站着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希望这一刻能拉长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再拉长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母亲有些讨好地说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像您这么优秀的裁缝师傅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一定能做到三全其美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我简直惊呆了</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母亲居然说</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三全其美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我以为世上只有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两全其美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我简直有些眩晕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不得不佩服赵裁缝</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合我的身</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更合母亲的心意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母亲让我转身的时候</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我不停地翕动</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鼻子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新衣服的气味游走在我的体内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我能真切地感受到它在身体里的热烈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仿佛与一场春风不期而遇</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t>
            </a:r>
            <a:endParaRPr lang="en-US" altLang="zh-CN" sz="1800" dirty="0">
              <a:latin typeface="宋体" panose="02010600030101010101" pitchFamily="2" charset="-122"/>
            </a:endParaRPr>
          </a:p>
          <a:p>
            <a:pPr latinLnBrk="1">
              <a:lnSpc>
                <a:spcPct val="150000"/>
              </a:lnSpc>
            </a:pPr>
            <a:endParaRPr lang="en-US" altLang="zh-CN" dirty="0"/>
          </a:p>
        </p:txBody>
      </p:sp>
    </p:spTree>
  </p:cSld>
  <p:clrMapOvr>
    <a:masterClrMapping/>
  </p:clrMapOvr>
  <p:transition>
    <p:split dir="in"/>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96_1#a12ee3e48?vcp=1&amp;pid=889d83a83&amp;color=0,0,0&amp;vtp=1&amp;bbb=1&amp;hb=1"/>
          <p:cNvSpPr/>
          <p:nvPr/>
        </p:nvSpPr>
        <p:spPr>
          <a:xfrm>
            <a:off x="502920" y="950280"/>
            <a:ext cx="11183112" cy="5448300"/>
          </a:xfrm>
          <a:prstGeom prst="rect">
            <a:avLst/>
          </a:prstGeom>
          <a:noFill/>
        </p:spPr>
        <p:txBody>
          <a:bodyPr wrap="none" lIns="0" tIns="0" rIns="0" bIns="0" rtlCol="0" anchor="t"/>
          <a:lstStyle/>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正月初一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新衣服穿到了我身上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它换取了我一年的期盼</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我用它致敬新时间的到来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我一身簇新去拜年</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去做客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在庄重而零乱的席间频频昂首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也一次次钻进浩荡的春风里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在村庄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新是奢侈的事物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它只跟盛大的节日有关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可节日实在太少了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更多时候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人们被日常掩埋着</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在时间流逝的嘀嗒中重复旧与老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过了正月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新衣服又被母亲收了回去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我重新穿上旧衣服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最令人难过的是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旧衣服上出现了破洞</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我都</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不知道它们是怎么来的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我思索半天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归结为成长的气味撑破了它</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也可能是我在追赶的时候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被风扯住</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被其他沉甸甸的物质拦住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我无暇与它们争夺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而衣服替我完成了这个壮举</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因为它</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我不敢到处跑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我觉得那些破洞眼会吸纳别人的嘲笑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到了夜晚</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它们会一个个钻进我的梦里</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我在那里被它们围攻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母亲拿针线前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我躲开了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我知道她会先数落我一顿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我心疼</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她也心疼</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母亲正拿一块碎布在衣服上比</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画着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再用手丈量尺寸</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她小心地把布嵌进破洞里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用针把豁口处的布往里推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便于针脚看起来细密</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母亲的</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手握过锄头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拿过铲刀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还抡过铁耙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那根细细的针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被她捏得周周正正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一针上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一针下</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破洞正在</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变小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直至消失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ct val="150000"/>
              </a:lnSpc>
            </a:pPr>
            <a:endParaRPr lang="en-US" altLang="zh-CN" dirty="0"/>
          </a:p>
        </p:txBody>
      </p:sp>
    </p:spTree>
  </p:cSld>
  <p:clrMapOvr>
    <a:masterClrMapping/>
  </p:clrMapOvr>
  <p:transition>
    <p:split dir="in"/>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96_1#a12ee3e48?vcp=1&amp;pid=889d83a83&amp;color=0,0,0&amp;vtp=1&amp;bbb=1&amp;hb=1"/>
          <p:cNvSpPr/>
          <p:nvPr/>
        </p:nvSpPr>
        <p:spPr>
          <a:xfrm>
            <a:off x="502920" y="900000"/>
            <a:ext cx="11183112" cy="5459730"/>
          </a:xfrm>
          <a:prstGeom prst="rect">
            <a:avLst/>
          </a:prstGeom>
          <a:noFill/>
        </p:spPr>
        <p:txBody>
          <a:bodyPr wrap="none" lIns="0" tIns="0" rIns="0" bIns="0" rtlCol="0" anchor="t"/>
          <a:lstStyle/>
          <a:p>
            <a:pPr latinLnBrk="1">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我不得不惊叹于母亲的精打细算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与赵裁缝合谋一件衣服长短的时候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她早早替我预测衣服的未来</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衣服</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裁下来的碎布</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总会有用武之地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但这并不是我所希望的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补丁的新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新得有些耀武扬威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它明白无误地宣布</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这衣服是旧的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是破的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我有事没事地会去抠那个补丁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我现在讨厌它的崭新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以为抠掉它的新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它就能与其他的旧融合一体</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为一件好衣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在乡下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有一种师傅叫补碗师傅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他带着金刚钻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把四分五裂的碗补全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用微薄的钱换回一只碗的功能</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除了补碗的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还有补缸补鞋的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几乎没有一样是不可以补的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我称他们</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补师傅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靠着手中的技艺</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把一件件破</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的东西补成旧的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他们替别人补着物件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替自己补生计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唯独我内心的忧戚</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没有人来补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母亲也没办法补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不得不承认</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补丁是我心中的暗疾</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像一块块伤疤</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里面吸附着我成长的碎屑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中考</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让我走进了县城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我从车站出来时大发奇想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之后一个人把县城的大街小巷走了个遍</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没有找到一</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个补师傅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我几乎热泪盈眶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也心满意足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光凭这个</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县城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就值得我去热爱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当我的同事有天突然穿了一条挂着破洞的牛仔裤来上班时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我记忆里的那些沧桑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几乎要跌出眼眶</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年轻的同事自然不明白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她腿上的那些窟窿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居然咬痛过我的青春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0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选自《散文》2024年第2期，有删改）</a:t>
            </a:r>
            <a:endParaRPr lang="en-US" altLang="zh-CN" dirty="0"/>
          </a:p>
        </p:txBody>
      </p:sp>
    </p:spTree>
  </p:cSld>
  <p:clrMapOvr>
    <a:masterClrMapping/>
  </p:clrMapOvr>
  <p:transition>
    <p:split dir="in"/>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9_BD.97_1#c0ef77598?htil=1&amp;vcp=1&amp;pid=a12ee3e48&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17786" y="1671132"/>
            <a:ext cx="4187952" cy="29535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9_BD.97_2#c0ef77598?htil=1&amp;sp=1&amp;vcp=1&amp;pid=a12ee3e48&amp;color=0,0,0&amp;vtp=1&amp;bt=1&amp;bbb=1&amp;hb=1&amp;hs=1"/>
          <p:cNvSpPr/>
          <p:nvPr/>
        </p:nvSpPr>
        <p:spPr>
          <a:xfrm>
            <a:off x="502920" y="1607124"/>
            <a:ext cx="6867144"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【矛盾情感】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文章围绕“补丁”展开故事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，请将儿时故事的情感折线</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图补充完整</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dirty="0"/>
          </a:p>
        </p:txBody>
      </p:sp>
      <p:sp>
        <p:nvSpPr>
          <p:cNvPr id="4" name="QB_9_BD.97_3#c0ef77598?htil=1&amp;vcp=1&amp;pid=a12ee3e48&amp;color=0,0,0&amp;vtp=1&amp;bbb=1&amp;hs=1"/>
          <p:cNvSpPr/>
          <p:nvPr/>
        </p:nvSpPr>
        <p:spPr>
          <a:xfrm>
            <a:off x="502920" y="2432306"/>
            <a:ext cx="6867144" cy="770255"/>
          </a:xfrm>
          <a:prstGeom prst="rect">
            <a:avLst/>
          </a:prstGeom>
          <a:noFill/>
        </p:spPr>
        <p:txBody>
          <a:bodyPr wrap="none" lIns="0" tIns="0" rIns="0" bIns="0" rtlCol="0" anchor="t"/>
          <a:lstStyle/>
          <a:p>
            <a:pPr algn="l"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1800" dirty="0"/>
          </a:p>
        </p:txBody>
      </p:sp>
      <p:sp>
        <p:nvSpPr>
          <p:cNvPr id="5" name="QB_9_AN.98_1#c0ef77598.blank?vcp=1&amp;pid=a12ee3e48&amp;color=0,0,0&amp;vpa=16&amp;vtp=1&amp;bbb=1"/>
          <p:cNvSpPr/>
          <p:nvPr/>
        </p:nvSpPr>
        <p:spPr>
          <a:xfrm>
            <a:off x="737076" y="2401826"/>
            <a:ext cx="10810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兴奋得意</a:t>
            </a:r>
            <a:endParaRPr lang="en-US" altLang="zh-CN" dirty="0"/>
          </a:p>
        </p:txBody>
      </p:sp>
      <p:sp>
        <p:nvSpPr>
          <p:cNvPr id="6" name="QB_9_AN.99_1#c0ef77598.blank?vcp=1&amp;pid=a12ee3e48&amp;color=0,0,0&amp;vpa=17&amp;vtp=1&amp;bbb=1"/>
          <p:cNvSpPr/>
          <p:nvPr/>
        </p:nvSpPr>
        <p:spPr>
          <a:xfrm>
            <a:off x="2222976" y="2401826"/>
            <a:ext cx="10810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难过悲伤</a:t>
            </a:r>
            <a:endParaRPr lang="en-US" altLang="zh-CN" dirty="0"/>
          </a:p>
        </p:txBody>
      </p:sp>
      <p:sp>
        <p:nvSpPr>
          <p:cNvPr id="7" name="QB_9_AN.100_1#c0ef77598.blank?vcp=1&amp;pid=a12ee3e48&amp;color=0,0,0&amp;vpa=18&amp;vtp=1&amp;bbb=1"/>
          <p:cNvSpPr/>
          <p:nvPr/>
        </p:nvSpPr>
        <p:spPr>
          <a:xfrm>
            <a:off x="737076" y="2799971"/>
            <a:ext cx="10810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心疼无奈</a:t>
            </a:r>
            <a:endParaRPr lang="en-US" altLang="zh-CN" dirty="0"/>
          </a:p>
        </p:txBody>
      </p:sp>
      <p:sp>
        <p:nvSpPr>
          <p:cNvPr id="8" name="QB_9_AN.101_1#c0ef77598.blank?vcp=1&amp;pid=a12ee3e48&amp;color=0,0,0&amp;vpa=19&amp;vtp=1&amp;bbb=1"/>
          <p:cNvSpPr/>
          <p:nvPr/>
        </p:nvSpPr>
        <p:spPr>
          <a:xfrm>
            <a:off x="2222976" y="2799971"/>
            <a:ext cx="16525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抠补丁（4分）</a:t>
            </a:r>
            <a:endParaRPr lang="en-US" altLang="zh-CN" dirty="0"/>
          </a:p>
        </p:txBody>
      </p:sp>
      <p:sp>
        <p:nvSpPr>
          <p:cNvPr id="9" name="QO_9_BD.102_1#3ce400277?htil=1&amp;sp=1&amp;vcp=1&amp;pid=a12ee3e48&amp;color=0,0,0&amp;vtp=1&amp;bbb=1&amp;hb=1&amp;hs=1"/>
          <p:cNvSpPr/>
          <p:nvPr/>
        </p:nvSpPr>
        <p:spPr>
          <a:xfrm>
            <a:off x="502920" y="3255076"/>
            <a:ext cx="6867144" cy="16114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【矛盾用词】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请根据括号里的提示，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揣摩作者在用词上的匠心。</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赵裁缝合谋一件衣服长短的时候</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她早早替我预测衣服的未来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合谋”是贬义词，作者为什么用它来形容母亲和裁缝的交谈？）</a:t>
            </a:r>
            <a:endParaRPr lang="en-US" altLang="zh-CN" dirty="0"/>
          </a:p>
        </p:txBody>
      </p:sp>
      <p:sp>
        <p:nvSpPr>
          <p:cNvPr id="10" name="QO_9_AN.103_1#3ce400277?vcp=1&amp;pid=a12ee3e48&amp;color=0,0,0&amp;vtp=1&amp;bbb=1&amp;hb=1&amp;hs=1"/>
          <p:cNvSpPr/>
          <p:nvPr/>
        </p:nvSpPr>
        <p:spPr>
          <a:xfrm>
            <a:off x="502920" y="4903091"/>
            <a:ext cx="11183112" cy="7732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“合谋”指共同策划（进行某种活动）。用“合谋”一词形容母亲和裁缝讨价还价、精打细算，体现“</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对贫穷生活的无奈与对新衣</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（美好生活）的渴望。（3分）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wipe(left)">
                                      <p:cBhvr>
                                        <p:cTn id="39" dur="500"/>
                                        <p:tgtEl>
                                          <p:spTgt spid="10">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wipe(left)">
                                      <p:cBhvr>
                                        <p:cTn id="42" dur="500"/>
                                        <p:tgtEl>
                                          <p:spTgt spid="10">
                                            <p:txEl>
                                              <p:pRg st="0" end="0"/>
                                            </p:txEl>
                                          </p:spTgt>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0">
                                            <p:txEl>
                                              <p:pRg st="1" end="1"/>
                                            </p:txEl>
                                          </p:spTgt>
                                        </p:tgtEl>
                                        <p:attrNameLst>
                                          <p:attrName>style.visibility</p:attrName>
                                        </p:attrNameLst>
                                      </p:cBhvr>
                                      <p:to>
                                        <p:strVal val="visible"/>
                                      </p:to>
                                    </p:set>
                                    <p:animEffect transition="in" filter="wipe(left)">
                                      <p:cBhvr>
                                        <p:cTn id="45"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P spid="10"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3cf03d2c1.fixed?vcp=1&amp;pid=bb0ddc24a&amp;color=4,110,182&amp;vtp=1&amp;bbb=1"/>
          <p:cNvSpPr/>
          <p:nvPr/>
        </p:nvSpPr>
        <p:spPr>
          <a:xfrm>
            <a:off x="219456" y="2505456"/>
            <a:ext cx="11740896" cy="923544"/>
          </a:xfrm>
          <a:prstGeom prst="rect">
            <a:avLst/>
          </a:prstGeom>
          <a:noFill/>
        </p:spPr>
        <p:txBody>
          <a:bodyPr wrap="none" lIns="0" tIns="0" rIns="0" bIns="0" rtlCol="0" anchor="b"/>
          <a:lstStyle/>
          <a:p>
            <a:pPr algn="ctr" latinLnBrk="1">
              <a:lnSpc>
                <a:spcPts val="6700"/>
              </a:lnSpc>
            </a:pP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5400" b="1" i="0" dirty="0">
                <a:solidFill>
                  <a:srgbClr val="046EB6"/>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浙江真题诊断练</a:t>
            </a:r>
            <a:endParaRPr lang="en-US" altLang="zh-CN" sz="5400" dirty="0"/>
          </a:p>
        </p:txBody>
      </p:sp>
    </p:spTree>
  </p:cSld>
  <p:clrMapOvr>
    <a:masterClrMapping/>
  </p:clrMapOvr>
  <p:transition>
    <p:split dir="in"/>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104_1#9a592f7db?sp=1&amp;vcp=1&amp;pid=a12ee3e48&amp;color=0,0,0&amp;vtp=1&amp;bt=1&amp;bbb=1&amp;hb=1"/>
          <p:cNvSpPr/>
          <p:nvPr/>
        </p:nvSpPr>
        <p:spPr>
          <a:xfrm>
            <a:off x="502920" y="1604361"/>
            <a:ext cx="11183112" cy="20275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【矛盾行为】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以下句子都有矛盾处，请任选一句，谈谈你对“我”的矛盾行为的理解。（4分）</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我有事没事地会去抠那个补丁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我现在讨厌它的崭新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以为抠掉它的新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它就能与其他的旧融合一体</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成为</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一件好衣</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我从车站出来时大发奇想</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之后一个人把县城的大街小巷走了个遍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没有找到一个补师傅</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我几乎热泪盈眶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也心满意足</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光凭这个</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县城</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就值得我去热爱</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O_9_AN.105_1#9a592f7db?vcp=1&amp;pid=a12ee3e48&amp;color=0,0,0&amp;vtp=1&amp;bbb=1&amp;hb=1"/>
          <p:cNvSpPr/>
          <p:nvPr/>
        </p:nvSpPr>
        <p:spPr>
          <a:xfrm>
            <a:off x="502920" y="3670143"/>
            <a:ext cx="11183112" cy="20305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【示例一】选择A。理解：“我”将衣服的“旧”归结为补丁太过“崭新”，认为只要将补丁“抠旧</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”，补丁就能和旧衣</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融为一体</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，成为一件“好衣”。矛盾反常的行为突出了作者对穿着打补丁旧衣的厌恶</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，对贫穷生活的无奈以及对</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穿新衣的渴望与向往</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示例二】选择B。理解：“我”一方面去找补丁师傅，一方面又为没找到而热泪盈眶</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，从这种矛盾的行为中突出</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我”既因为物质贫困而自卑，又对新生活充满期待与向往。（4分）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106_1#5e5a32158?vcp=1&amp;pid=a12ee3e48&amp;color=0,0,0&amp;vtp=1&amp;bt=1&amp;bbb=1&amp;hb=1"/>
          <p:cNvSpPr/>
          <p:nvPr/>
        </p:nvSpPr>
        <p:spPr>
          <a:xfrm>
            <a:off x="502920" y="2652334"/>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【矛盾心理】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作为回忆性散文，作者在结尾处表达了补丁“居然咬痛过我的青春”的感慨。如何理解儿时的“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和长大的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“我”的矛盾心理？请结合全文具体分析。（4分）</a:t>
            </a:r>
            <a:endParaRPr lang="en-US" altLang="zh-CN" dirty="0"/>
          </a:p>
        </p:txBody>
      </p:sp>
      <p:sp>
        <p:nvSpPr>
          <p:cNvPr id="3" name="QO_9_AN.107_1#5e5a32158?vcp=1&amp;pid=a12ee3e48&amp;color=0,0,0&amp;vtp=1&amp;bbb=1&amp;hb=1"/>
          <p:cNvSpPr/>
          <p:nvPr/>
        </p:nvSpPr>
        <p:spPr>
          <a:xfrm>
            <a:off x="502920" y="3477516"/>
            <a:ext cx="11183112" cy="11923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儿时的“我”因为穿着打补丁的旧衣无奈心酸，是一块抹不去的伤疤，</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始终对美好的生活充满着向往。</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而随着岁月的流逝</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，回头再看那段往事，从“居然”一词就可体会其成长的蜕变，</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表达了成长后的释怀与坦然。</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7_BD#98d8fc381?vcp=1&amp;pid=dc7629261&amp;color=0,0,0&amp;vtp=1&amp;bt=1&amp;bbb=1"/>
          <p:cNvSpPr/>
          <p:nvPr/>
        </p:nvSpPr>
        <p:spPr>
          <a:xfrm>
            <a:off x="502920" y="896112"/>
            <a:ext cx="11183112" cy="36576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文二</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［2024宁波鄞州区十二校联考］</a:t>
            </a:r>
            <a:endParaRPr lang="en-US" altLang="zh-CN" sz="2400" dirty="0"/>
          </a:p>
        </p:txBody>
      </p:sp>
      <p:sp>
        <p:nvSpPr>
          <p:cNvPr id="3" name="QM_8_BD.108_1#17dc76994?vcp=1&amp;pid=98d8fc381&amp;color=0,0,0&amp;vtp=1&amp;bbb=1&amp;hb=1"/>
          <p:cNvSpPr/>
          <p:nvPr/>
        </p:nvSpPr>
        <p:spPr>
          <a:xfrm>
            <a:off x="502920" y="1270000"/>
            <a:ext cx="11183112" cy="4542155"/>
          </a:xfrm>
          <a:prstGeom prst="rect">
            <a:avLst/>
          </a:prstGeom>
          <a:noFill/>
        </p:spPr>
        <p:txBody>
          <a:bodyPr wrap="none" lIns="0" tIns="0" rIns="0" bIns="0" rtlCol="0" anchor="t"/>
          <a:lstStyle/>
          <a:p>
            <a:pPr algn="ctr"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杏花如雪</a:t>
            </a:r>
            <a:endParaRPr lang="en-US" altLang="zh-CN" sz="1800" dirty="0"/>
          </a:p>
          <a:p>
            <a:pPr algn="ct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肖</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复兴</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两年前的春天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我对面一楼的房子易主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新主人是位四十岁左右的妇女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带着一个十多岁的女儿</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她们</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娘儿俩住进之后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一天到晚脚不拾闲地忙乎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把屋子和院子收拾利索之后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娘儿俩买来了三棵小树</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汽车把树</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拉来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工人把树扛到院里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和娘儿俩一起把树种下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正是春天花红柳绿的时候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小树的枝叶葱茏</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绿得格外清</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给小院一下子带来了春天的气息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枝叶摇曳在窗前和门前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屋子也显得神清气爽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几乎每天下楼</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我都会和这娘儿俩打照面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彼此寒暄之后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渐渐熟络了起来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我问她们这种的是什么树</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她们告诉我是杏树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我知道杏树开白花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但梨树也开白花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山桃最初开出的小花也是白色的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分不清这三种树</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闲聊时候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便好奇地请教她们娘儿俩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母亲很耐心地告诉我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山桃开花早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这三种树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山桃最先开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杏花才开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梨花才开</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梨花</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一般要到清明前后才开的</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你分清这前后的次序</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就好分辨了</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Tree>
  </p:cSld>
  <p:clrMapOvr>
    <a:masterClrMapping/>
  </p:clrMapOvr>
  <p:transition>
    <p:split dir="in"/>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108_2#17dc76994?vcp=1&amp;pid=98d8fc381&amp;color=0,0,0&amp;vtp=1&amp;bt=1&amp;bbb=1&amp;hb=1"/>
          <p:cNvSpPr/>
          <p:nvPr/>
        </p:nvSpPr>
        <p:spPr>
          <a:xfrm>
            <a:off x="502920" y="1185865"/>
            <a:ext cx="11183112" cy="4961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我依然好奇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母亲怎么知道这么多</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分得清桃杏梨花的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⑤</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母亲对我说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从小在农村长大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原来老家屋前就种着杏树</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女儿抢过母亲的话说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是我姥姥种的</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种了好多棵</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结的大白杏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可好吃呢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母亲望着女儿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又笑了起来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她们娘儿俩在这里住了两个多月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夏天刚刚到来的时候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来了一辆宝马小汽车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从车上下来一个男人</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像是女孩的父亲</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帮她们从屋子里扛出行李等好多东西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锁上了大门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像是要离开的样子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我走过去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问母亲</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你们这是要去哪儿啊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母亲告诉我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我家住沈阳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孩子她爸爸来接我们回去了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在这里住的时间不短了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家里也需要照顾</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我又问她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你什么时候回来呀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明年开春就回来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带我妈一起回来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买这个房子</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为了给我妈住的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老太太在农村辛苦一辈子了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我爸爸前不久去世了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就剩下老太太一个人</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想让她到城里享</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享福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孩子她爸爸说到沈阳住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我就对孩子她爸爸说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这些年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你做生意挣了钱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不差这点儿钱</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老太太就想</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去北京</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就满足老太太的愿望吧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到时候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我就提前办了退休手续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让孩子她爸爸把公司开到北京来</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一起陪</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陪老太太</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Tree>
  </p:cSld>
  <p:clrMapOvr>
    <a:masterClrMapping/>
  </p:clrMapOvr>
  <p:transition>
    <p:split dir="in"/>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108_3#17dc76994?vcp=1&amp;pid=98d8fc381&amp;color=0,0,0&amp;vtp=1&amp;bt=1&amp;bbb=1&amp;hb=1"/>
          <p:cNvSpPr/>
          <p:nvPr/>
        </p:nvSpPr>
        <p:spPr>
          <a:xfrm>
            <a:off x="502920" y="1179515"/>
            <a:ext cx="11183112" cy="4961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老太太稀罕老家门前的杏树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我特意先来北京买房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把杏树顺便也种上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老太太来的时候</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就能看见杏花开了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⑪</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听了她的这一番话</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我的心里挺感动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难得有这样孝顺贴心的孩子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我不由得冲她</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也冲她的男人竖起</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了大拇指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⑫</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第二年的春天</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她家门前的三棵杏树都开花了</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别看杏树长得都不高</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开出的花却密密实实的</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非常繁茂</a:t>
            </a: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我仔细看杏花</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和山桃</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和梨花</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都是五瓣</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都是白色</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还是分不清它们</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好像它们是一母同生的三胞姊妹</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spc="-5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⑬</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这家人都没有来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杏花落了一地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厚厚一层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洁白如雪</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房门还是紧锁着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今年的春天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杏花又开了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又落了一地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洁白如雪</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依然没有看到这家人来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⑮</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一地杏花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那么的厚</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被风也一点点地吹干净了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叶子长出来了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先小后大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先红后绿</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三棵杏树换装</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似乎不急了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静静地等候着来年春天再开花的时候迎接主人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清明到了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梨花一片雪</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替班一样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接替了杏花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用几乎同样的容颜装扮着这个渐行渐远的春天</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对面</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一楼那座房子还是空着</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长满绿叶的杏树</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寂寞无主</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摇曳在门前和窗前</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Tree>
  </p:cSld>
  <p:clrMapOvr>
    <a:masterClrMapping/>
  </p:clrMapOvr>
  <p:transition>
    <p:split dir="in"/>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108_4#17dc76994?vcp=1&amp;pid=98d8fc381&amp;color=0,0,0&amp;vtp=1&amp;bt=1&amp;bbb=1&amp;hb=1"/>
          <p:cNvSpPr/>
          <p:nvPr/>
        </p:nvSpPr>
        <p:spPr>
          <a:xfrm>
            <a:off x="502920" y="900000"/>
            <a:ext cx="11183112" cy="2989580"/>
          </a:xfrm>
          <a:prstGeom prst="rect">
            <a:avLst/>
          </a:prstGeom>
          <a:noFill/>
        </p:spPr>
        <p:txBody>
          <a:bodyPr wrap="none" lIns="0" tIns="0" rIns="0" bIns="0" rtlCol="0" anchor="t"/>
          <a:lstStyle/>
          <a:p>
            <a:pPr algn="l" latinLnBrk="1">
              <a:lnSpc>
                <a:spcPts val="30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清明过后的一个夜晚</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我忽然看见对面一楼房子的灯亮了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主人回来了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尽管没有赶上杏花盛开</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毕竟</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0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还是回来了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忽然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我心里高兴起来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为那个孝顺的女人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为那个从未见过面的老太太</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0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第二天上午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我在院子里看见了那个女人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触目惊心的是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她的臂膀上戴着黑纱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问起来才知道</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去年</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0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春天要来北京的时候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老太太查出了病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住进了医院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盼望着老太太病好</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却没有想到老太太没有熬过去年的</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0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冬天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今年清明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把母亲的骨灰埋葬在老家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祭扫之后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她就一个人来到北京</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0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⑲</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她有些伤感地告诉我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这次来北京</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是要把房子卖了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母亲不来住了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房子没有意义了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0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房子卖了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三棵杏树还在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每年的春天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还会花开一片如雪</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28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选自《意林》，有删改）</a:t>
            </a:r>
            <a:endParaRPr lang="en-US" altLang="zh-CN" dirty="0"/>
          </a:p>
        </p:txBody>
      </p:sp>
      <p:sp>
        <p:nvSpPr>
          <p:cNvPr id="3" name="QB_9_BD.109_1#9841f7b74?sp=1&amp;vcp=1&amp;pid=17dc76994&amp;color=0,0,0&amp;vtp=1&amp;bbb=1&amp;hb=1"/>
          <p:cNvSpPr/>
          <p:nvPr/>
        </p:nvSpPr>
        <p:spPr>
          <a:xfrm>
            <a:off x="502920" y="3895931"/>
            <a:ext cx="11183112" cy="706565"/>
          </a:xfrm>
          <a:prstGeom prst="rect">
            <a:avLst/>
          </a:prstGeom>
          <a:noFill/>
        </p:spPr>
        <p:txBody>
          <a:bodyPr wrap="none" lIns="0" tIns="0" rIns="0" bIns="0" rtlCol="0" anchor="t"/>
          <a:lstStyle/>
          <a:p>
            <a:pPr algn="l" latinLnBrk="1">
              <a:lnSpc>
                <a:spcPts val="30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5.“我”对面一楼的房子从易主到再次易主，“我”和文中的“母亲”之间发生了哪些事？从中可以看出“我</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”的内心发</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8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生了怎样的变化</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？结合全文内容，完成下面表格。（3分）</a:t>
            </a:r>
            <a:endParaRPr lang="en-US" altLang="zh-CN" dirty="0"/>
          </a:p>
        </p:txBody>
      </p:sp>
      <p:graphicFrame>
        <p:nvGraphicFramePr>
          <p:cNvPr id="63" name="QB_9_BD.109_2#9841f7b74?colgroup=26,20&amp;vcp=1&amp;pid=17dc76994&amp;color=0,0,0&amp;vtp=1&amp;bbb=1"/>
          <p:cNvGraphicFramePr>
            <a:graphicFrameLocks noGrp="1"/>
          </p:cNvGraphicFramePr>
          <p:nvPr/>
        </p:nvGraphicFramePr>
        <p:xfrm>
          <a:off x="502920" y="4729685"/>
          <a:ext cx="11146536" cy="1601598"/>
        </p:xfrm>
        <a:graphic>
          <a:graphicData uri="http://schemas.openxmlformats.org/drawingml/2006/table">
            <a:tbl>
              <a:tblPr/>
              <a:tblGrid>
                <a:gridCol w="6245352"/>
                <a:gridCol w="4901184"/>
              </a:tblGrid>
              <a:tr h="397764">
                <a:tc>
                  <a:txBody>
                    <a:bodyPr/>
                    <a:lstStyle/>
                    <a:p>
                      <a:pPr algn="ctr" latinLnBrk="1" hangingPunct="0">
                        <a:lnSpc>
                          <a:spcPts val="29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事</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内心的变化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02209">
                <a:tc>
                  <a:txBody>
                    <a:bodyPr/>
                    <a:lstStyle/>
                    <a:p>
                      <a:pPr algn="ctr" latinLnBrk="1" hangingPunct="0">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我和“母亲”的初次见面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9225">
                <a:tc>
                  <a:txBody>
                    <a:bodyPr/>
                    <a:lstStyle/>
                    <a:p>
                      <a:pPr algn="ctr" latinLnBrk="1" hangingPunct="0">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02400">
                <a:tc>
                  <a:txBody>
                    <a:bodyPr/>
                    <a:lstStyle/>
                    <a:p>
                      <a:pPr algn="ctr" latinLnBrk="1" hangingPunct="0">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我和“母亲”再次相见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遗憾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QB_9_AN.110_1#9841f7b74.blank?vcp=1&amp;pid=17dc76994&amp;color=0,0,0&amp;vpa=20&amp;vtp=1&amp;bbb=1"/>
          <p:cNvSpPr/>
          <p:nvPr/>
        </p:nvSpPr>
        <p:spPr>
          <a:xfrm>
            <a:off x="8975820" y="5116018"/>
            <a:ext cx="623888" cy="325755"/>
          </a:xfrm>
          <a:prstGeom prst="rect">
            <a:avLst/>
          </a:prstGeom>
          <a:noFill/>
        </p:spPr>
        <p:txBody>
          <a:bodyPr wrap="none" lIns="0" tIns="0" rIns="0" bIns="0" rtlCol="0" anchor="t"/>
          <a:lstStyle/>
          <a:p>
            <a:pPr algn="ctr" latinLnBrk="1">
              <a:lnSpc>
                <a:spcPts val="28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好奇</a:t>
            </a:r>
            <a:endParaRPr lang="en-US" altLang="zh-CN" dirty="0"/>
          </a:p>
        </p:txBody>
      </p:sp>
      <p:sp>
        <p:nvSpPr>
          <p:cNvPr id="6" name="QB_9_AN.111_1#9841f7b74.blank?vcp=1&amp;pid=17dc76994&amp;color=0,0,0&amp;vpa=21&amp;vtp=1&amp;bbb=1"/>
          <p:cNvSpPr/>
          <p:nvPr/>
        </p:nvSpPr>
        <p:spPr>
          <a:xfrm>
            <a:off x="2716752" y="5516735"/>
            <a:ext cx="1995488" cy="325565"/>
          </a:xfrm>
          <a:prstGeom prst="rect">
            <a:avLst/>
          </a:prstGeom>
          <a:noFill/>
        </p:spPr>
        <p:txBody>
          <a:bodyPr wrap="none" lIns="0" tIns="0" rIns="0" bIns="0" rtlCol="0" anchor="t"/>
          <a:lstStyle/>
          <a:p>
            <a:pPr algn="ctr" latinLnBrk="1">
              <a:lnSpc>
                <a:spcPts val="28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“我”和“母亲”分别</a:t>
            </a:r>
            <a:endParaRPr lang="en-US" altLang="zh-CN" dirty="0"/>
          </a:p>
        </p:txBody>
      </p:sp>
      <p:sp>
        <p:nvSpPr>
          <p:cNvPr id="7" name="QB_9_AN.112_1#9841f7b74.blank?vcp=1&amp;pid=17dc76994&amp;color=0,0,0&amp;vpa=22&amp;vtp=1&amp;bbb=1"/>
          <p:cNvSpPr/>
          <p:nvPr/>
        </p:nvSpPr>
        <p:spPr>
          <a:xfrm>
            <a:off x="8575770" y="5516735"/>
            <a:ext cx="1423988" cy="325565"/>
          </a:xfrm>
          <a:prstGeom prst="rect">
            <a:avLst/>
          </a:prstGeom>
          <a:noFill/>
        </p:spPr>
        <p:txBody>
          <a:bodyPr wrap="none" lIns="0" tIns="0" rIns="0" bIns="0" rtlCol="0" anchor="t"/>
          <a:lstStyle/>
          <a:p>
            <a:pPr algn="ctr" latinLnBrk="1">
              <a:lnSpc>
                <a:spcPts val="28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感动（3分）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113_1#a87852afa?vcp=1&amp;pid=17dc76994&amp;color=0,0,0&amp;vtp=1&amp;bt=1&amp;bbb=1"/>
          <p:cNvSpPr/>
          <p:nvPr/>
        </p:nvSpPr>
        <p:spPr>
          <a:xfrm>
            <a:off x="502920" y="1204534"/>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6.“我”始终无法分清杏花、山桃花和梨花，为什么文中的“母亲”却能分得清桃杏梨花？（3分）</a:t>
            </a:r>
            <a:endParaRPr lang="en-US" altLang="zh-CN" sz="1800" dirty="0"/>
          </a:p>
        </p:txBody>
      </p:sp>
      <p:sp>
        <p:nvSpPr>
          <p:cNvPr id="3" name="QO_9_AN.114_1#a87852afa?vcp=1&amp;pid=17dc76994&amp;color=0,0,0&amp;vtp=1&amp;bbb=1&amp;hb=1"/>
          <p:cNvSpPr/>
          <p:nvPr/>
        </p:nvSpPr>
        <p:spPr>
          <a:xfrm>
            <a:off x="502920" y="1602996"/>
            <a:ext cx="11183112" cy="7732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①文中的“母亲”从小在农村长大，老家屋前就种着杏树，见得多了自然分得清。</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②她自己的母亲尤其</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喜欢杏树</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，出于孝顺和贴心她也会分得清。（3分）</a:t>
            </a:r>
            <a:endParaRPr lang="en-US" altLang="zh-CN" dirty="0"/>
          </a:p>
        </p:txBody>
      </p:sp>
      <p:sp>
        <p:nvSpPr>
          <p:cNvPr id="4" name="QO_9_BD.115_1#ffb4441dd?vcp=1&amp;pid=17dc76994&amp;color=0,0,0&amp;vtp=1&amp;bbb=1&amp;hb=1"/>
          <p:cNvSpPr/>
          <p:nvPr/>
        </p:nvSpPr>
        <p:spPr>
          <a:xfrm>
            <a:off x="502920" y="2422781"/>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7.结合文章内容，谈谈你对文章的结尾句“房子卖了，三棵杏树还在。每年的春天，还会花开一片如雪”</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的理解。</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dirty="0"/>
          </a:p>
        </p:txBody>
      </p:sp>
      <p:sp>
        <p:nvSpPr>
          <p:cNvPr id="5" name="QO_9_AN.116_1#ffb4441dd?vcp=1&amp;pid=17dc76994&amp;color=0,0,0&amp;vtp=1&amp;bbb=1&amp;hb=1"/>
          <p:cNvSpPr/>
          <p:nvPr/>
        </p:nvSpPr>
        <p:spPr>
          <a:xfrm>
            <a:off x="502920" y="3242566"/>
            <a:ext cx="11183112" cy="7732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老太太虽然没有住进开满杏花的房子，但是文中“母亲”的孝心并没有随着房子的易主而消失</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，代表孝</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心的三棵杏树永远留在了院子里</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，传承给了房子的下一位主人，结尾句表达了作者对文中“母亲”的赞颂。（3分）</a:t>
            </a:r>
            <a:endParaRPr lang="en-US" altLang="zh-CN" dirty="0"/>
          </a:p>
        </p:txBody>
      </p:sp>
      <p:sp>
        <p:nvSpPr>
          <p:cNvPr id="6" name="QO_9_BD.117_1#bec9f9e96?vcp=1&amp;pid=17dc76994&amp;color=0,0,0&amp;vtp=1&amp;bbb=1&amp;hb=1"/>
          <p:cNvSpPr/>
          <p:nvPr/>
        </p:nvSpPr>
        <p:spPr>
          <a:xfrm>
            <a:off x="502920" y="4062351"/>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8.在那个杏花如雪的季节，“我”对文中的“母亲”有怎样的情感？结合生活实际</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，说说从她的身上你得到了怎样的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启发</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dirty="0"/>
          </a:p>
        </p:txBody>
      </p:sp>
      <p:sp>
        <p:nvSpPr>
          <p:cNvPr id="7" name="QO_9_AN.118_1#bec9f9e96?vcp=1&amp;pid=17dc76994&amp;color=0,0,0&amp;vtp=1&amp;bbb=1&amp;hb=1"/>
          <p:cNvSpPr/>
          <p:nvPr/>
        </p:nvSpPr>
        <p:spPr>
          <a:xfrm>
            <a:off x="502920" y="4882136"/>
            <a:ext cx="11183112" cy="11923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“我”被文中“母亲”的孝心感动，表达了“我”对她的赞颂之情。</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启</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发</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：我们要感恩父母，孝敬父母，不要留下“子欲养而亲不待”的遗憾。作为一名学生</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，在家里要帮父母多做</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一些力所能及的事情</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，减轻父母的负担，在学校要好好学习，用优异的成绩回报父母。（4分）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wipe(left)">
                                      <p:cBhvr>
                                        <p:cTn id="18" dur="500"/>
                                        <p:tgtEl>
                                          <p:spTgt spid="5">
                                            <p:bg/>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wipe(left)">
                                      <p:cBhvr>
                                        <p:cTn id="21" dur="500"/>
                                        <p:tgtEl>
                                          <p:spTgt spid="5">
                                            <p:txEl>
                                              <p:pRg st="0" end="0"/>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wipe(left)">
                                      <p:cBhvr>
                                        <p:cTn id="24" dur="500"/>
                                        <p:tgtEl>
                                          <p:spTgt spid="5">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wipe(left)">
                                      <p:cBhvr>
                                        <p:cTn id="29" dur="500"/>
                                        <p:tgtEl>
                                          <p:spTgt spid="7">
                                            <p:bg/>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wipe(left)">
                                      <p:cBhvr>
                                        <p:cTn id="32" dur="500"/>
                                        <p:tgtEl>
                                          <p:spTgt spid="7">
                                            <p:txEl>
                                              <p:pRg st="0" end="0"/>
                                            </p:txEl>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7">
                                            <p:txEl>
                                              <p:pRg st="1" end="1"/>
                                            </p:txEl>
                                          </p:spTgt>
                                        </p:tgtEl>
                                        <p:attrNameLst>
                                          <p:attrName>style.visibility</p:attrName>
                                        </p:attrNameLst>
                                      </p:cBhvr>
                                      <p:to>
                                        <p:strVal val="visible"/>
                                      </p:to>
                                    </p:set>
                                    <p:animEffect transition="in" filter="wipe(left)">
                                      <p:cBhvr>
                                        <p:cTn id="35" dur="500"/>
                                        <p:tgtEl>
                                          <p:spTgt spid="7">
                                            <p:txEl>
                                              <p:pRg st="1" end="1"/>
                                            </p:txEl>
                                          </p:spTgt>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7">
                                            <p:txEl>
                                              <p:pRg st="2" end="2"/>
                                            </p:txEl>
                                          </p:spTgt>
                                        </p:tgtEl>
                                        <p:attrNameLst>
                                          <p:attrName>style.visibility</p:attrName>
                                        </p:attrNameLst>
                                      </p:cBhvr>
                                      <p:to>
                                        <p:strVal val="visible"/>
                                      </p:to>
                                    </p:set>
                                    <p:animEffect transition="in" filter="wipe(left)">
                                      <p:cBhvr>
                                        <p:cTn id="38"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b17f8eeac.fixed?vcp=1&amp;pid=bb0ddc24a&amp;color=4,110,182&amp;vtp=1&amp;bbb=1"/>
          <p:cNvSpPr/>
          <p:nvPr/>
        </p:nvSpPr>
        <p:spPr>
          <a:xfrm>
            <a:off x="219456" y="2505456"/>
            <a:ext cx="11740896" cy="923544"/>
          </a:xfrm>
          <a:prstGeom prst="rect">
            <a:avLst/>
          </a:prstGeom>
          <a:noFill/>
        </p:spPr>
        <p:txBody>
          <a:bodyPr wrap="none" lIns="0" tIns="0" rIns="0" bIns="0" rtlCol="0" anchor="b"/>
          <a:lstStyle/>
          <a:p>
            <a:pPr algn="ctr" latinLnBrk="1">
              <a:lnSpc>
                <a:spcPts val="6700"/>
              </a:lnSpc>
            </a:pP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5400" b="1" i="0" dirty="0">
                <a:solidFill>
                  <a:srgbClr val="046EB6"/>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全国真题检测练</a:t>
            </a:r>
            <a:endParaRPr lang="en-US" altLang="zh-CN" sz="5400" dirty="0"/>
          </a:p>
        </p:txBody>
      </p:sp>
    </p:spTree>
  </p:cSld>
  <p:clrMapOvr>
    <a:masterClrMapping/>
  </p:clrMapOvr>
  <p:transition>
    <p:split dir="in"/>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1317a8ba0?vcp=1&amp;pid=adbea544f&amp;color=0,0,0&amp;vtp=1&amp;bt=1&amp;bbb=1"/>
          <p:cNvSpPr/>
          <p:nvPr/>
        </p:nvSpPr>
        <p:spPr>
          <a:xfrm>
            <a:off x="502920" y="896112"/>
            <a:ext cx="11183112" cy="36576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文一</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［2024江苏扬州中考］</a:t>
            </a:r>
            <a:endParaRPr lang="en-US" altLang="zh-CN" sz="2400" dirty="0"/>
          </a:p>
        </p:txBody>
      </p:sp>
      <p:sp>
        <p:nvSpPr>
          <p:cNvPr id="3" name="QM_7_BD.119_1#6d7e85bc0?vcp=1&amp;pid=1317a8ba0&amp;color=0,0,0&amp;vtp=1&amp;bbb=1&amp;hb=1"/>
          <p:cNvSpPr/>
          <p:nvPr/>
        </p:nvSpPr>
        <p:spPr>
          <a:xfrm>
            <a:off x="502920" y="1270000"/>
            <a:ext cx="11183112" cy="5029200"/>
          </a:xfrm>
          <a:prstGeom prst="rect">
            <a:avLst/>
          </a:prstGeom>
          <a:noFill/>
        </p:spPr>
        <p:txBody>
          <a:bodyPr wrap="none" lIns="0" tIns="0" rIns="0" bIns="0" rtlCol="0" anchor="t"/>
          <a:lstStyle/>
          <a:p>
            <a:pPr algn="ctr"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相忆茨菇又一年</a:t>
            </a:r>
            <a:endParaRPr lang="en-US" altLang="zh-CN" sz="1800" dirty="0"/>
          </a:p>
          <a:p>
            <a:pPr algn="ct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史</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良高</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已经很多年没见过茨菇了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去超市里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一边比画着像乒乓球一样圆圆的球茎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球茎还长着弯弯长长的嫩嘴嘴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一边咨询卖菜的大姐</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大姐一脸茫然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摇摇头说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听也没听过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不怪大姐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这里是山城重庆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哪来茨菇呢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家乡坐落在白荡湖畔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那里河道纵横</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池塘星罗棋布</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是茨菇的天堂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沟沟汊汊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河边滩涂</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到处都有燕</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尾一样的绿叶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秋冬季节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想吃茨菇了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就挽起裤腿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去池塘河沟的一湾浅水里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顺着枯萎的禾秆往下摸索</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很快</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一个个可爱的粉色肉球就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呼啦啦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地被提溜上来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野生的茨菇渐渐地少了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乡里人家开始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圈养</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圈养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的茨菇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肉嫩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味更鲜美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茨菇是来自泥土的寻常物什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家乡人根本就不拿它当回事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灾荒年间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就将茨菇烀了当主食</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现如今的餐</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桌上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茨菇烹调手法五花八门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炒豆干者有之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炒蒜苗者有之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烧豆腐者有之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常见的譬如茨菇炒肉片</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先将茨</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菇洗净切片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过一下清水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沥干备用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最好挑一块猪的前夹肉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略带肥膘</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切成薄片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用生抽腌制几分钟</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加</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dirty="0"/>
          </a:p>
        </p:txBody>
      </p:sp>
    </p:spTree>
  </p:cSld>
  <p:clrMapOvr>
    <a:masterClrMapping/>
  </p:clrMapOvr>
  <p:transition>
    <p:split dir="in"/>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119_1#6d7e85bc0?vcp=1&amp;pid=1317a8ba0&amp;color=0,0,0&amp;vtp=1&amp;bbb=1&amp;hb=1"/>
          <p:cNvSpPr/>
          <p:nvPr/>
        </p:nvSpPr>
        <p:spPr>
          <a:xfrm>
            <a:off x="502920" y="965520"/>
            <a:ext cx="11183112" cy="5448300"/>
          </a:xfrm>
          <a:prstGeom prst="rect">
            <a:avLst/>
          </a:prstGeom>
          <a:noFill/>
        </p:spPr>
        <p:txBody>
          <a:bodyPr wrap="none" lIns="0" tIns="0" rIns="0" bIns="0" rtlCol="0" anchor="t"/>
          <a:lstStyle/>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点蛋清芡粉裹好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油锅烧热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将肉片倒入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大火炒至肉变色出锅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再洗锅放油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抓一撮葱花爆出香味</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将茨菇</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倒入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配一点木耳为佳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热炒</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茨菇由玉白呈现微黄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兑适量清水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半匙白糖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加盖焖十来分钟</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收汁前将肉</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片倒入翻炒</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最后撒点鸡精</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葱花出锅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淋上几滴麻油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茨菇嫩黄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木耳乌黑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葱花碧绿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再加上肉片绵软</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吃起来粉糯清脆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清香可口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如果用来烧肉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则要切成块状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其烧法与烧土豆同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但味道不一样</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茨菇的粉糯</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中夹带着丝丝的甘醇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回味绵长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那是土豆所不及的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有族人春节祭祖归来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在朋友圈发了一幅又一幅图</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画面之中是绵绵乡愁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从那一盘盘美食中</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方知他们</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也极喜欢茨菇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茨菇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成了每年春节家宴上不可或缺的美馔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他们的厨艺更加绝妙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就拿茨菇炒肉片来说</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配</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料中就加了白菜叶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百叶丝和蒜叶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想必那道菜端上桌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青黄碧绿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似温润的翡翠一般</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其菜之雅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其格之高</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会不会让人不忍下箸</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家父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65</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岁那年和母亲一起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人家尽枕湖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的水乡来到城里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到了城里的老人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一到冬天味蕾就觉得寡淡</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就念叨起家乡的茨菇来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一次次去菜市场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一次次空手而回</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直到春节临近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一家家超市里的茨菇才闪亮登场</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不管三七二十一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我一下子就买了两大兜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回到家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父母在院子里一边清洗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一边用指甲去须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我分明看见</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他们的眼里有泪花溢出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ct val="150000"/>
              </a:lnSpc>
            </a:pPr>
            <a:endParaRPr lang="en-US" altLang="zh-CN" dirty="0"/>
          </a:p>
        </p:txBody>
      </p:sp>
    </p:spTree>
  </p:cSld>
  <p:clrMapOvr>
    <a:masterClrMapping/>
  </p:clrMapOvr>
  <p:transition>
    <p:split dir="in"/>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e4d04ebb4?vcp=1&amp;pid=f59fb9e64&amp;color=0,0,0&amp;vtp=1&amp;bt=1&amp;bbb=1"/>
          <p:cNvSpPr/>
          <p:nvPr/>
        </p:nvSpPr>
        <p:spPr>
          <a:xfrm>
            <a:off x="502920" y="896112"/>
            <a:ext cx="11183112" cy="36576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文一</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zh-CN" altLang="en-US"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a:t>
            </a:r>
            <a:r>
              <a:rPr lang="zh-CN" altLang="en-US"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浙江</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中考</a:t>
            </a:r>
            <a:r>
              <a:rPr lang="zh-CN" altLang="en-US"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400" dirty="0">
                <a:latin typeface="黑体" panose="02010609060101010101" pitchFamily="34" charset="-122"/>
                <a:ea typeface="黑体" panose="02010609060101010101" pitchFamily="34" charset="-122"/>
                <a:cs typeface="黑体" panose="02010609060101010101" pitchFamily="34" charset="-122"/>
              </a:rPr>
              <a:t>阅读下面文章</a:t>
            </a:r>
            <a:r>
              <a:rPr lang="en-US" altLang="zh-CN" sz="2400" dirty="0">
                <a:latin typeface="黑体" panose="02010609060101010101" pitchFamily="34" charset="-122"/>
                <a:ea typeface="黑体" panose="02010609060101010101" pitchFamily="34" charset="-122"/>
                <a:cs typeface="黑体" panose="02010609060101010101" pitchFamily="34" charset="-122"/>
              </a:rPr>
              <a:t>,</a:t>
            </a:r>
            <a:r>
              <a:rPr lang="zh-CN" altLang="en-US" sz="2400" dirty="0">
                <a:latin typeface="黑体" panose="02010609060101010101" pitchFamily="34" charset="-122"/>
                <a:ea typeface="黑体" panose="02010609060101010101" pitchFamily="34" charset="-122"/>
                <a:cs typeface="黑体" panose="02010609060101010101" pitchFamily="34" charset="-122"/>
              </a:rPr>
              <a:t>完成学习任务。</a:t>
            </a:r>
            <a:r>
              <a:rPr lang="en-US" altLang="zh-CN" sz="2400" dirty="0">
                <a:latin typeface="黑体" panose="02010609060101010101" pitchFamily="34" charset="-122"/>
                <a:ea typeface="黑体" panose="02010609060101010101" pitchFamily="34" charset="-122"/>
                <a:cs typeface="黑体" panose="02010609060101010101" pitchFamily="34" charset="-122"/>
              </a:rPr>
              <a:t>(17</a:t>
            </a:r>
            <a:r>
              <a:rPr lang="zh-CN" altLang="en-US" sz="2400" dirty="0">
                <a:latin typeface="黑体" panose="02010609060101010101" pitchFamily="34" charset="-122"/>
                <a:ea typeface="黑体" panose="02010609060101010101" pitchFamily="34" charset="-122"/>
                <a:cs typeface="黑体" panose="02010609060101010101" pitchFamily="34" charset="-122"/>
              </a:rPr>
              <a:t>分</a:t>
            </a:r>
            <a:r>
              <a:rPr lang="en-US" altLang="zh-CN" sz="2400" dirty="0">
                <a:latin typeface="黑体" panose="02010609060101010101" pitchFamily="34" charset="-122"/>
                <a:ea typeface="黑体" panose="02010609060101010101" pitchFamily="34" charset="-122"/>
                <a:cs typeface="黑体" panose="02010609060101010101" pitchFamily="34" charset="-122"/>
              </a:rPr>
              <a:t>)</a:t>
            </a:r>
            <a:endParaRPr lang="en-US" altLang="zh-CN" sz="2400" dirty="0">
              <a:latin typeface="黑体" panose="02010609060101010101" pitchFamily="34" charset="-122"/>
              <a:ea typeface="黑体" panose="02010609060101010101" pitchFamily="34" charset="-122"/>
              <a:cs typeface="黑体" panose="02010609060101010101" pitchFamily="34" charset="-122"/>
            </a:endParaRPr>
          </a:p>
        </p:txBody>
      </p:sp>
      <p:sp>
        <p:nvSpPr>
          <p:cNvPr id="3" name="QM_7_BD.1_1#4be6de5ef?sp=1&amp;vcp=1&amp;pid=e4d04ebb4&amp;color=0,0,0&amp;vtp=1&amp;bbb=1"/>
          <p:cNvSpPr/>
          <p:nvPr/>
        </p:nvSpPr>
        <p:spPr>
          <a:xfrm>
            <a:off x="502920" y="1270000"/>
            <a:ext cx="11182985" cy="848360"/>
          </a:xfrm>
          <a:prstGeom prst="rect">
            <a:avLst/>
          </a:prstGeom>
          <a:noFill/>
        </p:spPr>
        <p:txBody>
          <a:bodyPr wrap="none" lIns="0" tIns="0" rIns="0" bIns="0" rtlCol="0" anchor="t"/>
          <a:lstStyle/>
          <a:p>
            <a:pPr algn="ctr" latinLnBrk="1">
              <a:lnSpc>
                <a:spcPts val="3100"/>
              </a:lnSpc>
            </a:pPr>
            <a:r>
              <a:rPr lang="zh-CN" altLang="en-US" sz="1800" dirty="0">
                <a:latin typeface="黑体" panose="02010609060101010101" pitchFamily="34" charset="-122"/>
                <a:ea typeface="黑体" panose="02010609060101010101" pitchFamily="34" charset="-122"/>
                <a:cs typeface="黑体" panose="02010609060101010101" pitchFamily="34" charset="-122"/>
              </a:rPr>
              <a:t>年轻人</a:t>
            </a:r>
            <a:r>
              <a:rPr lang="en-US" altLang="zh-CN" sz="1800" dirty="0">
                <a:latin typeface="黑体" panose="02010609060101010101" pitchFamily="34" charset="-122"/>
                <a:ea typeface="黑体" panose="02010609060101010101" pitchFamily="34" charset="-122"/>
                <a:cs typeface="黑体" panose="02010609060101010101" pitchFamily="34" charset="-122"/>
              </a:rPr>
              <a:t>,</a:t>
            </a:r>
            <a:r>
              <a:rPr lang="zh-CN" altLang="en-US" sz="1800" dirty="0">
                <a:latin typeface="黑体" panose="02010609060101010101" pitchFamily="34" charset="-122"/>
                <a:ea typeface="黑体" panose="02010609060101010101" pitchFamily="34" charset="-122"/>
                <a:cs typeface="黑体" panose="02010609060101010101" pitchFamily="34" charset="-122"/>
              </a:rPr>
              <a:t>让你的青春更美丽吧</a:t>
            </a:r>
            <a:r>
              <a:rPr lang="en-US" altLang="zh-CN" sz="1800" dirty="0">
                <a:latin typeface="黑体" panose="02010609060101010101" pitchFamily="34" charset="-122"/>
                <a:ea typeface="黑体" panose="02010609060101010101" pitchFamily="34" charset="-122"/>
                <a:cs typeface="黑体" panose="02010609060101010101" pitchFamily="34" charset="-122"/>
              </a:rPr>
              <a:t>!</a:t>
            </a:r>
            <a:endParaRPr lang="en-US" altLang="zh-CN" sz="1800" dirty="0">
              <a:latin typeface="黑体" panose="02010609060101010101" pitchFamily="34" charset="-122"/>
              <a:ea typeface="黑体" panose="02010609060101010101" pitchFamily="34" charset="-122"/>
              <a:cs typeface="黑体" panose="02010609060101010101" pitchFamily="34" charset="-122"/>
            </a:endParaRPr>
          </a:p>
          <a:p>
            <a:pPr algn="ctr" latinLnBrk="1">
              <a:lnSpc>
                <a:spcPts val="3100"/>
              </a:lnSpc>
            </a:pPr>
            <a:r>
              <a:rPr lang="zh-CN" altLang="en-US" sz="1800" dirty="0">
                <a:latin typeface="华文仿宋" panose="02010600040101010101" charset="-122"/>
                <a:ea typeface="华文仿宋" panose="02010600040101010101" charset="-122"/>
                <a:cs typeface="黑体" panose="02010609060101010101" pitchFamily="34" charset="-122"/>
              </a:rPr>
              <a:t>魏　巍</a:t>
            </a:r>
            <a:endParaRPr lang="zh-CN" altLang="en-US" sz="1800" dirty="0">
              <a:latin typeface="华文仿宋" panose="02010600040101010101" charset="-122"/>
              <a:ea typeface="华文仿宋" panose="02010600040101010101" charset="-122"/>
              <a:cs typeface="黑体" panose="02010609060101010101" pitchFamily="34" charset="-122"/>
            </a:endParaRPr>
          </a:p>
        </p:txBody>
      </p:sp>
      <p:sp>
        <p:nvSpPr>
          <p:cNvPr id="4" name="QM_7_BD.1_2#4be6de5ef?sp=1&amp;vcp=1&amp;pid=e4d04ebb4&amp;color=0,0,0&amp;vtp=1&amp;bbb=1&amp;hb=1"/>
          <p:cNvSpPr/>
          <p:nvPr/>
        </p:nvSpPr>
        <p:spPr>
          <a:xfrm>
            <a:off x="502920" y="2108200"/>
            <a:ext cx="11347450" cy="2029460"/>
          </a:xfrm>
          <a:prstGeom prst="rect">
            <a:avLst/>
          </a:prstGeom>
          <a:noFill/>
        </p:spPr>
        <p:txBody>
          <a:bodyPr wrap="none" lIns="0" tIns="0" rIns="0" bIns="0" rtlCol="0" anchor="t"/>
          <a:lstStyle/>
          <a:p>
            <a:pPr indent="457200" algn="l" fontAlgn="auto" latinLnBrk="1">
              <a:lnSpc>
                <a:spcPct val="150000"/>
              </a:lnSpc>
            </a:pPr>
            <a:r>
              <a:rPr lang="zh-CN" altLang="en-US" dirty="0">
                <a:latin typeface="楷体" panose="02010609060101010101" pitchFamily="34" charset="-122"/>
                <a:ea typeface="楷体" panose="02010609060101010101" pitchFamily="34" charset="-122"/>
                <a:cs typeface="楷体" panose="02010609060101010101" pitchFamily="34" charset="-122"/>
              </a:rPr>
              <a:t>有一天晚上</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在行军中</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我和一个女同志走在一起。她个子不很高</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看样子不过十六七岁</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肩膀上挂着干粮袋</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还</a:t>
            </a:r>
            <a:endParaRPr lang="zh-CN" altLang="en-US" dirty="0">
              <a:latin typeface="楷体" panose="02010609060101010101" pitchFamily="34" charset="-122"/>
              <a:ea typeface="楷体" panose="02010609060101010101" pitchFamily="34" charset="-122"/>
              <a:cs typeface="楷体" panose="02010609060101010101" pitchFamily="34" charset="-122"/>
            </a:endParaRPr>
          </a:p>
          <a:p>
            <a:pPr indent="0" algn="l" fontAlgn="auto" latinLnBrk="1">
              <a:lnSpc>
                <a:spcPct val="150000"/>
              </a:lnSpc>
            </a:pPr>
            <a:r>
              <a:rPr lang="zh-CN" altLang="en-US" dirty="0">
                <a:latin typeface="楷体" panose="02010609060101010101" pitchFamily="34" charset="-122"/>
                <a:ea typeface="楷体" panose="02010609060101010101" pitchFamily="34" charset="-122"/>
                <a:cs typeface="楷体" panose="02010609060101010101" pitchFamily="34" charset="-122"/>
              </a:rPr>
              <a:t>有一把二胡。两个小辫子</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在军帽下垂着</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悠搭悠搭的</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活泼而轻快地走着</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还轻轻地哼着什么歌儿。</a:t>
            </a:r>
            <a:endParaRPr lang="zh-CN" altLang="en-US" dirty="0">
              <a:latin typeface="楷体" panose="02010609060101010101" pitchFamily="34" charset="-122"/>
              <a:ea typeface="楷体" panose="02010609060101010101" pitchFamily="34" charset="-122"/>
              <a:cs typeface="楷体" panose="02010609060101010101" pitchFamily="34" charset="-122"/>
            </a:endParaRPr>
          </a:p>
          <a:p>
            <a:pPr indent="457200" algn="l" fontAlgn="auto" latinLnBrk="1">
              <a:lnSpc>
                <a:spcPct val="150000"/>
              </a:lnSpc>
            </a:pPr>
            <a:r>
              <a:rPr lang="zh-CN" altLang="en-US" dirty="0">
                <a:latin typeface="楷体" panose="02010609060101010101" pitchFamily="34" charset="-122"/>
                <a:ea typeface="楷体" panose="02010609060101010101" pitchFamily="34" charset="-122"/>
                <a:cs typeface="楷体" panose="02010609060101010101" pitchFamily="34" charset="-122"/>
              </a:rPr>
              <a:t>我问</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你是文工团的吗</a:t>
            </a:r>
            <a:r>
              <a:rPr lang="en-US" altLang="zh-CN" dirty="0">
                <a:latin typeface="楷体" panose="02010609060101010101" pitchFamily="34" charset="-122"/>
                <a:ea typeface="楷体" panose="02010609060101010101" pitchFamily="34" charset="-122"/>
                <a:cs typeface="楷体" panose="02010609060101010101" pitchFamily="34" charset="-122"/>
              </a:rPr>
              <a:t>?”</a:t>
            </a:r>
            <a:endParaRPr lang="en-US" altLang="zh-CN" dirty="0">
              <a:latin typeface="楷体" panose="02010609060101010101" pitchFamily="34" charset="-122"/>
              <a:ea typeface="楷体" panose="02010609060101010101" pitchFamily="34" charset="-122"/>
              <a:cs typeface="楷体" panose="02010609060101010101" pitchFamily="34" charset="-122"/>
            </a:endParaRPr>
          </a:p>
          <a:p>
            <a:pPr indent="457200" algn="l" fontAlgn="auto" latinLnBrk="1">
              <a:lnSpc>
                <a:spcPct val="150000"/>
              </a:lnSpc>
            </a:pP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是呀</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她回答。接着就告诉我她是才从一营回来的</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她们那个小组在那儿待了四天。说着</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又继续轻轻哼着</a:t>
            </a:r>
            <a:endParaRPr lang="zh-CN" altLang="en-US" dirty="0">
              <a:latin typeface="楷体" panose="02010609060101010101" pitchFamily="34" charset="-122"/>
              <a:ea typeface="楷体" panose="02010609060101010101" pitchFamily="34" charset="-122"/>
              <a:cs typeface="楷体" panose="02010609060101010101" pitchFamily="34" charset="-122"/>
            </a:endParaRPr>
          </a:p>
          <a:p>
            <a:pPr indent="0" algn="l" fontAlgn="auto" latinLnBrk="1">
              <a:lnSpc>
                <a:spcPct val="150000"/>
              </a:lnSpc>
            </a:pPr>
            <a:r>
              <a:rPr lang="zh-CN" altLang="en-US" dirty="0">
                <a:latin typeface="楷体" panose="02010609060101010101" pitchFamily="34" charset="-122"/>
                <a:ea typeface="楷体" panose="02010609060101010101" pitchFamily="34" charset="-122"/>
                <a:cs typeface="楷体" panose="02010609060101010101" pitchFamily="34" charset="-122"/>
              </a:rPr>
              <a:t>她的歌儿。</a:t>
            </a:r>
            <a:endParaRPr lang="zh-CN" altLang="en-US" dirty="0">
              <a:latin typeface="楷体" panose="02010609060101010101" pitchFamily="34" charset="-122"/>
              <a:ea typeface="楷体" panose="02010609060101010101" pitchFamily="34" charset="-122"/>
              <a:cs typeface="楷体" panose="02010609060101010101" pitchFamily="34" charset="-122"/>
            </a:endParaRPr>
          </a:p>
          <a:p>
            <a:pPr indent="457200" algn="l" fontAlgn="auto" latinLnBrk="1">
              <a:lnSpc>
                <a:spcPct val="150000"/>
              </a:lnSpc>
            </a:pPr>
            <a:r>
              <a:rPr lang="zh-CN" altLang="en-US" dirty="0">
                <a:latin typeface="楷体" panose="02010609060101010101" pitchFamily="34" charset="-122"/>
                <a:ea typeface="楷体" panose="02010609060101010101" pitchFamily="34" charset="-122"/>
                <a:cs typeface="楷体" panose="02010609060101010101" pitchFamily="34" charset="-122"/>
              </a:rPr>
              <a:t>我打断她</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又问</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这四天</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你们做了些什么呢</a:t>
            </a:r>
            <a:r>
              <a:rPr lang="en-US" altLang="zh-CN" dirty="0">
                <a:latin typeface="楷体" panose="02010609060101010101" pitchFamily="34" charset="-122"/>
                <a:ea typeface="楷体" panose="02010609060101010101" pitchFamily="34" charset="-122"/>
                <a:cs typeface="楷体" panose="02010609060101010101" pitchFamily="34" charset="-122"/>
              </a:rPr>
              <a:t>?”</a:t>
            </a:r>
            <a:endParaRPr lang="en-US" altLang="zh-CN" dirty="0">
              <a:latin typeface="楷体" panose="02010609060101010101" pitchFamily="34" charset="-122"/>
              <a:ea typeface="楷体" panose="02010609060101010101" pitchFamily="34" charset="-122"/>
              <a:cs typeface="楷体" panose="02010609060101010101" pitchFamily="34" charset="-122"/>
            </a:endParaRPr>
          </a:p>
          <a:p>
            <a:pPr indent="457200" algn="l" fontAlgn="auto" latinLnBrk="1">
              <a:lnSpc>
                <a:spcPct val="150000"/>
              </a:lnSpc>
            </a:pP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我们哪</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第一天搜集英雄例子</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第二天就编</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第三天就排</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第四天就演。今天刚刚演完</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就出发了</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你看</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弄得我</a:t>
            </a:r>
            <a:endParaRPr lang="zh-CN" altLang="en-US" dirty="0">
              <a:latin typeface="楷体" panose="02010609060101010101" pitchFamily="34" charset="-122"/>
              <a:ea typeface="楷体" panose="02010609060101010101" pitchFamily="34" charset="-122"/>
              <a:cs typeface="楷体" panose="02010609060101010101" pitchFamily="34" charset="-122"/>
            </a:endParaRPr>
          </a:p>
          <a:p>
            <a:pPr indent="0" algn="l" fontAlgn="auto" latinLnBrk="1">
              <a:lnSpc>
                <a:spcPct val="150000"/>
              </a:lnSpc>
            </a:pPr>
            <a:r>
              <a:rPr lang="zh-CN" altLang="en-US" dirty="0">
                <a:latin typeface="楷体" panose="02010609060101010101" pitchFamily="34" charset="-122"/>
                <a:ea typeface="楷体" panose="02010609060101010101" pitchFamily="34" charset="-122"/>
                <a:cs typeface="楷体" panose="02010609060101010101" pitchFamily="34" charset="-122"/>
              </a:rPr>
              <a:t>化的妆还没有洗呢</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说到这儿</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咯咯地笑起来。也许是怕我看见她脸上涂着的油彩</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连忙伸手抓了一把雪</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往脸上</a:t>
            </a:r>
            <a:endParaRPr lang="zh-CN" altLang="en-US" dirty="0">
              <a:latin typeface="楷体" panose="02010609060101010101" pitchFamily="34" charset="-122"/>
              <a:ea typeface="楷体" panose="02010609060101010101" pitchFamily="34" charset="-122"/>
              <a:cs typeface="楷体" panose="02010609060101010101" pitchFamily="34" charset="-122"/>
            </a:endParaRPr>
          </a:p>
          <a:p>
            <a:pPr indent="0" algn="l" fontAlgn="auto" latinLnBrk="1">
              <a:lnSpc>
                <a:spcPct val="150000"/>
              </a:lnSpc>
            </a:pPr>
            <a:r>
              <a:rPr lang="zh-CN" altLang="en-US" dirty="0">
                <a:latin typeface="楷体" panose="02010609060101010101" pitchFamily="34" charset="-122"/>
                <a:ea typeface="楷体" panose="02010609060101010101" pitchFamily="34" charset="-122"/>
                <a:cs typeface="楷体" panose="02010609060101010101" pitchFamily="34" charset="-122"/>
              </a:rPr>
              <a:t>搓着。</a:t>
            </a:r>
            <a:endParaRPr lang="zh-CN" altLang="en-US" dirty="0">
              <a:latin typeface="楷体" panose="02010609060101010101" pitchFamily="34" charset="-122"/>
              <a:ea typeface="楷体" panose="02010609060101010101" pitchFamily="34" charset="-122"/>
              <a:cs typeface="楷体" panose="02010609060101010101" pitchFamily="34" charset="-122"/>
            </a:endParaRPr>
          </a:p>
          <a:p>
            <a:pPr indent="457200" algn="l" fontAlgn="auto" latinLnBrk="1">
              <a:lnSpc>
                <a:spcPct val="150000"/>
              </a:lnSpc>
            </a:pPr>
            <a:r>
              <a:rPr lang="zh-CN" altLang="en-US" dirty="0">
                <a:latin typeface="楷体" panose="02010609060101010101" pitchFamily="34" charset="-122"/>
                <a:ea typeface="楷体" panose="02010609060101010101" pitchFamily="34" charset="-122"/>
                <a:cs typeface="楷体" panose="02010609060101010101" pitchFamily="34" charset="-122"/>
              </a:rPr>
              <a:t>对她们这种战斗式的工作作风</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我称赞着。</a:t>
            </a:r>
            <a:endParaRPr lang="zh-CN" altLang="en-US" dirty="0">
              <a:latin typeface="楷体" panose="02010609060101010101" pitchFamily="34" charset="-122"/>
              <a:ea typeface="楷体" panose="02010609060101010101" pitchFamily="34" charset="-122"/>
              <a:cs typeface="楷体" panose="02010609060101010101" pitchFamily="34" charset="-122"/>
            </a:endParaRPr>
          </a:p>
        </p:txBody>
      </p:sp>
    </p:spTree>
  </p:cSld>
  <p:clrMapOvr>
    <a:masterClrMapping/>
  </p:clrMapOvr>
  <p:transition>
    <p:split dir="in"/>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119_1#6d7e85bc0?vcp=1&amp;pid=1317a8ba0&amp;color=0,0,0&amp;vtp=1&amp;bbb=1&amp;hb=1"/>
          <p:cNvSpPr/>
          <p:nvPr/>
        </p:nvSpPr>
        <p:spPr>
          <a:xfrm>
            <a:off x="502920" y="2025335"/>
            <a:ext cx="11183112" cy="3284855"/>
          </a:xfrm>
          <a:prstGeom prst="rect">
            <a:avLst/>
          </a:prstGeom>
          <a:noFill/>
        </p:spPr>
        <p:txBody>
          <a:bodyPr wrap="none" lIns="0" tIns="0" rIns="0" bIns="0" rtlCol="0" anchor="t"/>
          <a:lstStyle/>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我也跟父母当年一样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离开了自己生活多年的古城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客居他乡</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一到秋冬时节就想品尝一下家乡的</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茨菇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品一品那种微微的苦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那种丝丝的甜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所不同的是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父母当年距离家乡不过百里之遥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肩背行囊</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翻越一山又一山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远离故乡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八千里路云和月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我在这头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茨菇在那头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腊月里从山道上下来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看到山里人家篱笆墙内青烟袅袅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我知道</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那是山里人家每年腊月必做的功课</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烟熏腊肉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一到青烟缭绕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预示着一年的光景就要过去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想着我那山高水远的故乡</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庭前的河池里像燕尾一样</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的茨菇叶子日渐枯萎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家家餐桌上新鲜的茨菇正飘着丝丝缕缕的醇香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而我这个游子</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在异乡不知不觉又漂泊</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了一年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选自2024年2月17日《文汇报》，有删改）</a:t>
            </a:r>
            <a:endParaRPr lang="en-US" altLang="zh-CN" dirty="0"/>
          </a:p>
        </p:txBody>
      </p:sp>
    </p:spTree>
  </p:cSld>
  <p:clrMapOvr>
    <a:masterClrMapping/>
  </p:clrMapOvr>
  <p:transition>
    <p:split dir="in"/>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120_1#a32ab4e21?sp=1&amp;vcp=1&amp;pid=6d7e85bc0&amp;color=0,0,0&amp;vtp=1&amp;bt=1&amp;bbb=1&amp;hb=1"/>
          <p:cNvSpPr/>
          <p:nvPr/>
        </p:nvSpPr>
        <p:spPr>
          <a:xfrm>
            <a:off x="502920" y="970854"/>
            <a:ext cx="11183112" cy="11893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1.仿照示例，根据本文内容，用简洁的语言为“茨菇”撰写一则词条。（4分）</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【菱角】</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一年生草本水生植物</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浮在水上</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表面深亮绿色</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背面为绿色或紫红色</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果实为弯牛角形</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果壳</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坚硬</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嫩果可生食</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老嫩皆可做菜煮食</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并可加工做成菱粉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O_8_AN.121_1#a32ab4e21?vcp=1&amp;pid=6d7e85bc0&amp;color=0,0,0&amp;vtp=1&amp;bbb=1&amp;hb=1"/>
          <p:cNvSpPr/>
          <p:nvPr/>
        </p:nvSpPr>
        <p:spPr>
          <a:xfrm>
            <a:off x="502920" y="2211136"/>
            <a:ext cx="11183112" cy="7732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【示例】【茨菇】乒乓球一样圆圆的球茎，球茎还长着弯弯长长的嫩嘴嘴。可以用来炒豆干，炒蒜苗，</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烧豆腐，</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炒肉片</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，粉糯清脆，夹着丝丝甘醇，回味绵长。（4分）</a:t>
            </a:r>
            <a:endParaRPr lang="en-US" altLang="zh-CN" dirty="0"/>
          </a:p>
        </p:txBody>
      </p:sp>
      <p:sp>
        <p:nvSpPr>
          <p:cNvPr id="4" name="QO_8_BD.122_1#f3a972dc6?sp=1&amp;vcp=1&amp;pid=6d7e85bc0&amp;color=0,0,0&amp;vtp=1&amp;bbb=1"/>
          <p:cNvSpPr/>
          <p:nvPr/>
        </p:nvSpPr>
        <p:spPr>
          <a:xfrm>
            <a:off x="502920" y="3040636"/>
            <a:ext cx="11183112" cy="11923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2.散文的语言通常追求含蓄、有意蕴，你觉得文中哪些句子具备这些特点?请选出一句，并赏析。（4分）</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析</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5" name="QO_8_AN.123_1#f3a972dc6?vcp=1&amp;pid=6d7e85bc0&amp;color=0,0,0&amp;vtp=1&amp;bbb=1&amp;hb=1"/>
          <p:cNvSpPr/>
          <p:nvPr/>
        </p:nvSpPr>
        <p:spPr>
          <a:xfrm>
            <a:off x="502920" y="4285236"/>
            <a:ext cx="11183112" cy="20305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【示例】选句：想着我那山高水远的故乡，庭前的河池里像燕尾一样的茨菇叶子日渐枯萎</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，家家餐桌上新鲜的</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茨菇正飘着丝丝缕缕的醇香</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赏</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析</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：作者从想象的角度，从看到的升起的炊烟，想到一年又即将过去，茨菇叶子日渐枯萎</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，家家桌上新鲜的</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茨菇飘香</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，合家团圆，而作者在异乡又漂泊了一年</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，作者通过对茨菇的喜爱和想念之情表达了对家乡的思念之</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情</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。（开放性题目，选择其他角度鉴赏也可以，4分）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wipe(left)">
                                      <p:cBhvr>
                                        <p:cTn id="18" dur="500"/>
                                        <p:tgtEl>
                                          <p:spTgt spid="5">
                                            <p:bg/>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wipe(left)">
                                      <p:cBhvr>
                                        <p:cTn id="21" dur="500"/>
                                        <p:tgtEl>
                                          <p:spTgt spid="5">
                                            <p:txEl>
                                              <p:pRg st="0" end="0"/>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wipe(left)">
                                      <p:cBhvr>
                                        <p:cTn id="24" dur="500"/>
                                        <p:tgtEl>
                                          <p:spTgt spid="5">
                                            <p:txEl>
                                              <p:pRg st="1" end="1"/>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wipe(left)">
                                      <p:cBhvr>
                                        <p:cTn id="27" dur="500"/>
                                        <p:tgtEl>
                                          <p:spTgt spid="5">
                                            <p:txEl>
                                              <p:pRg st="2" end="2"/>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5">
                                            <p:txEl>
                                              <p:pRg st="3" end="3"/>
                                            </p:txEl>
                                          </p:spTgt>
                                        </p:tgtEl>
                                        <p:attrNameLst>
                                          <p:attrName>style.visibility</p:attrName>
                                        </p:attrNameLst>
                                      </p:cBhvr>
                                      <p:to>
                                        <p:strVal val="visible"/>
                                      </p:to>
                                    </p:set>
                                    <p:animEffect transition="in" filter="wipe(left)">
                                      <p:cBhvr>
                                        <p:cTn id="30" dur="500"/>
                                        <p:tgtEl>
                                          <p:spTgt spid="5">
                                            <p:txEl>
                                              <p:pRg st="3" end="3"/>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5">
                                            <p:txEl>
                                              <p:pRg st="4" end="4"/>
                                            </p:txEl>
                                          </p:spTgt>
                                        </p:tgtEl>
                                        <p:attrNameLst>
                                          <p:attrName>style.visibility</p:attrName>
                                        </p:attrNameLst>
                                      </p:cBhvr>
                                      <p:to>
                                        <p:strVal val="visible"/>
                                      </p:to>
                                    </p:set>
                                    <p:animEffect transition="in" filter="wipe(left)">
                                      <p:cBhvr>
                                        <p:cTn id="33"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124_1#5633666dd?vcp=1&amp;pid=6d7e85bc0&amp;color=0,0,0&amp;vtp=1&amp;bt=1&amp;bbb=1&amp;hb=1"/>
          <p:cNvSpPr/>
          <p:nvPr/>
        </p:nvSpPr>
        <p:spPr>
          <a:xfrm>
            <a:off x="502920" y="2446594"/>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3.为吸引游子还乡，电视台“家乡味道”栏目组准备介绍家乡菜“茨菇炒肉片”，向社会征集推介语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，请你尝试写一</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则</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。（6分）</a:t>
            </a:r>
            <a:endParaRPr lang="en-US" altLang="zh-CN" dirty="0"/>
          </a:p>
        </p:txBody>
      </p:sp>
      <p:sp>
        <p:nvSpPr>
          <p:cNvPr id="3" name="QO_8_AN.125_1#5633666dd?vcp=1&amp;pid=6d7e85bc0&amp;color=0,0,0&amp;vtp=1&amp;bbb=1&amp;hb=1"/>
          <p:cNvSpPr/>
          <p:nvPr/>
        </p:nvSpPr>
        <p:spPr>
          <a:xfrm>
            <a:off x="502920" y="3271776"/>
            <a:ext cx="11183112" cy="16114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【示例】茨菇炒肉片吃起来粉糯清脆，清香可口。其烹饪方法为：先将茨菇洗净切片备用</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，挑一块肥瘦相间的</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猪的前夹肉切成薄片</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，腌制后大火炒至出锅，再将茨菇倒入锅中，加以葱花与木耳爆香；茨菇嫩黄</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，木耳乌黑</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之时</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，肉片回锅翻炒，最后撒点葱花出锅。这道家乡菜如同我们对家乡的思念一样，粉糯甘醇，</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回味无穷。</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开放性试题，主要从介绍茨菇和家乡味道入手，6分）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d23c2564e?vcp=1&amp;pid=adbea544f&amp;color=0,0,0&amp;vtp=1&amp;bt=1&amp;bbb=1"/>
          <p:cNvSpPr/>
          <p:nvPr/>
        </p:nvSpPr>
        <p:spPr>
          <a:xfrm>
            <a:off x="502920" y="896112"/>
            <a:ext cx="11183112" cy="36576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文二</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［2024江苏连云港中考］</a:t>
            </a:r>
            <a:endParaRPr lang="en-US" altLang="zh-CN" sz="2400" dirty="0"/>
          </a:p>
        </p:txBody>
      </p:sp>
      <p:sp>
        <p:nvSpPr>
          <p:cNvPr id="3" name="QM_7_BD.126_1#ab9e46bd5?vcp=1&amp;pid=d23c2564e&amp;color=0,0,0&amp;vtp=1&amp;bbb=1&amp;hb=1"/>
          <p:cNvSpPr/>
          <p:nvPr/>
        </p:nvSpPr>
        <p:spPr>
          <a:xfrm>
            <a:off x="502920" y="1270000"/>
            <a:ext cx="11183112" cy="5029200"/>
          </a:xfrm>
          <a:prstGeom prst="rect">
            <a:avLst/>
          </a:prstGeom>
          <a:noFill/>
        </p:spPr>
        <p:txBody>
          <a:bodyPr wrap="none" lIns="0" tIns="0" rIns="0" bIns="0" rtlCol="0" anchor="t"/>
          <a:lstStyle/>
          <a:p>
            <a:pPr algn="ctr"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夏</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a:t>
            </a:r>
            <a:endParaRPr lang="en-US" altLang="zh-CN" sz="1800" dirty="0"/>
          </a:p>
          <a:p>
            <a:pPr algn="ct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汪</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曾祺</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夏天的早晨真舒服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空气很凉爽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草上还挂着露水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蜘蛛网上也挂着露水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写大字一张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读古文一篇</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夏天的早晨真舒服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凡花大都是五瓣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栀子花却是六瓣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山歌云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栀子花开六瓣头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栀子花粗粗大大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色白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近蒂处微绿</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极</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香气简直有点叫人受不了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我的家乡人说是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碰鼻子香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栀子花粗粗大大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又香得掸都掸不开</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于是为文雅</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人不取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以为品格不高</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栀子花说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我就是要这样香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香得痛痛快快</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你们管得着吗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人们往往把栀子花和白兰花相比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苏州姑娘串街卖花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娇声叫卖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栀子花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白兰花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白兰花花朵半开</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娇娇</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嫩嫩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如象牙白色</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香气文静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但有点甜俗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夏天的花里最为幽静的是珠兰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牵牛花短命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早晨沾露才开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午时即已萎谢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秋葵也命薄</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瓣淡黄</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白心</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心外有紫晕</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风吹薄瓣</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楚楚可怜</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ct val="150000"/>
              </a:lnSpc>
            </a:pPr>
            <a:endParaRPr lang="en-US" altLang="zh-CN" dirty="0"/>
          </a:p>
        </p:txBody>
      </p:sp>
    </p:spTree>
  </p:cSld>
  <p:clrMapOvr>
    <a:masterClrMapping/>
  </p:clrMapOvr>
  <p:transition>
    <p:split dir="in"/>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126_1#ab9e46bd5?vcp=1&amp;pid=d23c2564e&amp;color=0,0,0&amp;vtp=1&amp;bbb=1&amp;hb=1"/>
          <p:cNvSpPr/>
          <p:nvPr/>
        </p:nvSpPr>
        <p:spPr>
          <a:xfrm>
            <a:off x="502920" y="912180"/>
            <a:ext cx="11183112" cy="5448300"/>
          </a:xfrm>
          <a:prstGeom prst="rect">
            <a:avLst/>
          </a:prstGeom>
          <a:noFill/>
        </p:spPr>
        <p:txBody>
          <a:bodyPr wrap="none" lIns="0" tIns="0" rIns="0" bIns="0" rtlCol="0" anchor="t"/>
          <a:lstStyle/>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凤仙花有单瓣者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有重瓣者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重瓣者如小牡丹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凤仙花茎粗肥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湖南人用以腌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臭咸菜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此吾乡所未有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马齿苋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狗尾巴草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益母草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都长得非常旺盛</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淡竹叶开浅蓝色小花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如小蝴蝶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很好看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叶片微似竹叶而较柔软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万把钩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即苍耳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因为结的小果上有许多小钩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碰到它就会挂在衣服上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得小心摘去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所以孩子叫它</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万把钩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我们那里有一种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巴根草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贴地而去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是见缝扎根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一棵草蔓延开来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长了很多根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横的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竖的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一大片</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而且非常顽强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拉扯不断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很小的孩子就会唱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巴根草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绿茵茵</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唱个唱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把狗听</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最讨厌的是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臭芝麻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掏蟋蟀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捉金铃子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常常沾了一裤腿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奇臭无比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很难除净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西瓜以绳络悬之井中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下午剖食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一刀下去</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咔嚓有声</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凉气四溢</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连眼睛都是凉的</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天下皆重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黑籽红瓤</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吾乡独以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为贵</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白皮</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白瓤</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以东墩产者最佳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香瓜有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牛角酥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状似牛角</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瓜皮淡绿色</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刨去皮</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则瓜肉浓绿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籽赤红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味浓而肉脆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北京亦有</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谓之</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羊角蜜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虾蟆酥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不甚甜而脆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嚼之有黄瓜香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梨瓜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大如拳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白皮</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白瓤</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生脆有梨香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有一种较大</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皮色</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如虾蟆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不甚甜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孩子们称之为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奶奶哼</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说奶奶一边吃</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哼</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ct val="150000"/>
              </a:lnSpc>
            </a:pPr>
            <a:endParaRPr lang="en-US" altLang="zh-CN" dirty="0"/>
          </a:p>
        </p:txBody>
      </p:sp>
    </p:spTree>
  </p:cSld>
  <p:clrMapOvr>
    <a:masterClrMapping/>
  </p:clrMapOvr>
  <p:transition>
    <p:split dir="in"/>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126_1#ab9e46bd5?vcp=1&amp;pid=d23c2564e&amp;color=0,0,0&amp;vtp=1&amp;bbb=1&amp;hb=1"/>
          <p:cNvSpPr/>
          <p:nvPr/>
        </p:nvSpPr>
        <p:spPr>
          <a:xfrm>
            <a:off x="502920" y="1171895"/>
            <a:ext cx="11183112" cy="4961255"/>
          </a:xfrm>
          <a:prstGeom prst="rect">
            <a:avLst/>
          </a:prstGeom>
          <a:noFill/>
        </p:spPr>
        <p:txBody>
          <a:bodyPr wrap="none" lIns="0" tIns="0" rIns="0" bIns="0" rtlCol="0" anchor="t"/>
          <a:lstStyle/>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蝈蝈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我的家乡叫作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叫蛐子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叫蛐子有两种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一种叫</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侉叫蛐子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那真是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跟一个叫驴子似的</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叫起</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呱呱呱呱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很吵人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喂它一点辣椒</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更吵得厉害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一种叫</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秋叫蛐子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全身碧绿如玻璃翠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小巧玲珑</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鸣声亦</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柔细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别出声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金铃子在小玻璃盒子里爬呢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它停下来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吃两口食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鸭梨切成小骰子块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于是它叫了</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丁铃铃</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铃</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t>
            </a:r>
            <a:endParaRPr lang="en-US" altLang="zh-CN" sz="1800" dirty="0">
              <a:latin typeface="宋体" panose="02010600030101010101" pitchFamily="2" charset="-122"/>
            </a:endParaRPr>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乘凉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搬一张大竹床放在天井里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横七竖八一躺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浑身爽利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暑气全消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看月华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月华五色晶莹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变幻不定</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非</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常好看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月亮周围有一个模模糊糊的大圆圈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谓之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风圈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近几天会刮风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乌猪子过江了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黑云漫过天河</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要下大雨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一直到露水下来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竹床子的栏杆都湿了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才回去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这时已经很困了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才沾藤枕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已入梦乡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鸡头米老了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新核桃下来了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夏天就快过去了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选自《岁朝清供》三联书店2011年版</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有删改）</a:t>
            </a:r>
            <a:endParaRPr lang="en-US" altLang="zh-CN" dirty="0"/>
          </a:p>
        </p:txBody>
      </p:sp>
    </p:spTree>
  </p:cSld>
  <p:clrMapOvr>
    <a:masterClrMapping/>
  </p:clrMapOvr>
  <p:transition>
    <p:split dir="in"/>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8_BD.127_1#169751b8c?sp=1&amp;vcp=1&amp;pid=ab9e46bd5&amp;color=0,0,0&amp;vtp=1&amp;bt=1&amp;bbb=1&amp;hb=1"/>
          <p:cNvSpPr/>
          <p:nvPr/>
        </p:nvSpPr>
        <p:spPr>
          <a:xfrm>
            <a:off x="502920" y="1824294"/>
            <a:ext cx="11183112" cy="11923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4.文章写了夏天的许多事、物，请根据行文脉络将下面的内容补充完整。（2分）</a:t>
            </a:r>
            <a:endParaRPr lang="en-US" altLang="zh-CN" sz="1800" dirty="0"/>
          </a:p>
          <a:p>
            <a:pPr latinLnBrk="1">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夏晨写字读文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夏花泼辣娇嫩→</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→夏虫鸣</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声各异</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→夏夜乘凉赏月</a:t>
            </a:r>
            <a:endParaRPr lang="en-US" altLang="zh-CN" dirty="0"/>
          </a:p>
        </p:txBody>
      </p:sp>
      <p:sp>
        <p:nvSpPr>
          <p:cNvPr id="3" name="QB_8_AN.128_1#169751b8c.blank?vcp=1&amp;pid=ab9e46bd5&amp;color=0,0,0&amp;vpa=23&amp;vtp=1&amp;bbb=1"/>
          <p:cNvSpPr/>
          <p:nvPr/>
        </p:nvSpPr>
        <p:spPr>
          <a:xfrm>
            <a:off x="4166076" y="2212914"/>
            <a:ext cx="24526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【示例】夏草旺盛顽强</a:t>
            </a:r>
            <a:endParaRPr lang="en-US" altLang="zh-CN" dirty="0"/>
          </a:p>
        </p:txBody>
      </p:sp>
      <p:sp>
        <p:nvSpPr>
          <p:cNvPr id="4" name="QB_8_AN.129_1#169751b8c.blank?vcp=1&amp;pid=ab9e46bd5&amp;color=0,0,0&amp;vpa=24&amp;vtp=1&amp;bbb=1"/>
          <p:cNvSpPr/>
          <p:nvPr/>
        </p:nvSpPr>
        <p:spPr>
          <a:xfrm>
            <a:off x="6909275" y="2212914"/>
            <a:ext cx="35956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夏果香甜诱人（每空1分，共2分）</a:t>
            </a:r>
            <a:endParaRPr lang="en-US" altLang="zh-CN" dirty="0"/>
          </a:p>
        </p:txBody>
      </p:sp>
      <p:sp>
        <p:nvSpPr>
          <p:cNvPr id="5" name="QO_8_BD.130_1#dbacdb258?vcp=1&amp;pid=ab9e46bd5&amp;color=0,0,0&amp;vtp=1&amp;bbb=1&amp;hb=1"/>
          <p:cNvSpPr/>
          <p:nvPr/>
        </p:nvSpPr>
        <p:spPr>
          <a:xfrm>
            <a:off x="502920" y="3061591"/>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5.作者笔下的花草、瓜果、昆虫皆有意趣，如苍耳叫作“万把钩”，因为它的小果上有许多小钩</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。请再找出两例赏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析命名的生动之处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dirty="0"/>
          </a:p>
        </p:txBody>
      </p:sp>
      <p:sp>
        <p:nvSpPr>
          <p:cNvPr id="6" name="QO_8_AN.131_1#dbacdb258?vcp=1&amp;pid=ab9e46bd5&amp;color=0,0,0&amp;vtp=1&amp;bbb=1&amp;hb=1"/>
          <p:cNvSpPr/>
          <p:nvPr/>
        </p:nvSpPr>
        <p:spPr>
          <a:xfrm>
            <a:off x="502920" y="3881376"/>
            <a:ext cx="11183112" cy="16114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【示例】①“巴根草”,因贴地生长，见缝扎根，非常顽强，拉扯不断而得名，既写出了巴根草的附地性</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，也写出</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了它旺盛的生命力</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。②“臭芝麻”,芝麻言其形、色，又奇臭无比，以此命名。③“奶奶哼”,突出它的瓜肉极面</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，适</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宜老人吃</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，奶奶一边吃，一边“哼”,故此得名，极具画面感，生活气息浓郁。④“侉叫蛐子</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”,因叫声跟一个叫驴子</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似的</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，叫起来“呱呱呱呱”很吵人而得名。（每个2分，任写两例即可，共4分）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wipe(left)">
                                      <p:cBhvr>
                                        <p:cTn id="29" dur="500"/>
                                        <p:tgtEl>
                                          <p:spTgt spid="6">
                                            <p:txEl>
                                              <p:pRg st="1" end="1"/>
                                            </p:txEl>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Effect transition="in" filter="wipe(left)">
                                      <p:cBhvr>
                                        <p:cTn id="32" dur="500"/>
                                        <p:tgtEl>
                                          <p:spTgt spid="6">
                                            <p:txEl>
                                              <p:pRg st="2" end="2"/>
                                            </p:txEl>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6">
                                            <p:txEl>
                                              <p:pRg st="3" end="3"/>
                                            </p:txEl>
                                          </p:spTgt>
                                        </p:tgtEl>
                                        <p:attrNameLst>
                                          <p:attrName>style.visibility</p:attrName>
                                        </p:attrNameLst>
                                      </p:cBhvr>
                                      <p:to>
                                        <p:strVal val="visible"/>
                                      </p:to>
                                    </p:set>
                                    <p:animEffect transition="in" filter="wipe(left)">
                                      <p:cBhvr>
                                        <p:cTn id="35"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132_1#250336b91?vcp=1&amp;pid=ab9e46bd5&amp;color=0,0,0&amp;vtp=1&amp;bt=1&amp;bbb=1"/>
          <p:cNvSpPr/>
          <p:nvPr/>
        </p:nvSpPr>
        <p:spPr>
          <a:xfrm>
            <a:off x="502920" y="1189294"/>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6.汪曾祺的散文，如话家常，平淡自然，却饶有趣味。品读下面的画线句子，体会语言的独特韵味。（4分）</a:t>
            </a:r>
            <a:endParaRPr lang="en-US" altLang="zh-CN" sz="1800" dirty="0"/>
          </a:p>
        </p:txBody>
      </p:sp>
      <p:sp>
        <p:nvSpPr>
          <p:cNvPr id="3" name="QO_9_BD.133_1#07e25244e?vcp=1&amp;pid=250336b91&amp;color=0,0,0&amp;vtp=1&amp;bbb=1"/>
          <p:cNvSpPr/>
          <p:nvPr/>
        </p:nvSpPr>
        <p:spPr>
          <a:xfrm>
            <a:off x="502920" y="1585724"/>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秋葵也命薄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瓣淡黄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白心</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心外有紫晕</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风吹薄瓣</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楚楚可怜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4" name="QO_9_AN.134_1#07e25244e?vcp=1&amp;pid=250336b91&amp;color=0,0,0&amp;vtp=1&amp;bbb=1&amp;hb=1"/>
          <p:cNvSpPr/>
          <p:nvPr/>
        </p:nvSpPr>
        <p:spPr>
          <a:xfrm>
            <a:off x="502920" y="1996506"/>
            <a:ext cx="11183112" cy="7732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【示例】白描手法写它的颜色；拟人手法，“命薄”“楚楚可怜”描绘了它的情状，也写出它的单薄、脆弱</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、花期</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不长</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，表达了作者对秋葵的心疼怜爱。（2分）</a:t>
            </a:r>
            <a:endParaRPr lang="en-US" altLang="zh-CN" dirty="0"/>
          </a:p>
        </p:txBody>
      </p:sp>
      <p:sp>
        <p:nvSpPr>
          <p:cNvPr id="5" name="QO_9_BD.135_1#7d6391bb0?vcp=1&amp;pid=250336b91&amp;color=0,0,0&amp;vtp=1&amp;bbb=1"/>
          <p:cNvSpPr/>
          <p:nvPr/>
        </p:nvSpPr>
        <p:spPr>
          <a:xfrm>
            <a:off x="502920" y="2823974"/>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一刀下去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咔嚓有声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凉气四溢</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连眼睛都是凉的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6" name="QO_9_AN.136_1#7d6391bb0?vcp=1&amp;pid=250336b91&amp;color=0,0,0&amp;vtp=1&amp;bbb=1&amp;hb=1"/>
          <p:cNvSpPr/>
          <p:nvPr/>
        </p:nvSpPr>
        <p:spPr>
          <a:xfrm>
            <a:off x="502920" y="3234756"/>
            <a:ext cx="11183112" cy="7732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【示例】语言如话，描写生动，短句紧凑活泼。剖瓜的咔嚓之声，瓜破时的凉气，有声音，有感官</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，特别是写</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眼睛的凉表现出惬意之情</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dirty="0"/>
          </a:p>
        </p:txBody>
      </p:sp>
      <p:sp>
        <p:nvSpPr>
          <p:cNvPr id="7" name="QO_8_BD.137_1#08bb0eb15?vcp=1&amp;pid=ab9e46bd5&amp;color=0,0,0&amp;vtp=1&amp;bbb=1"/>
          <p:cNvSpPr/>
          <p:nvPr/>
        </p:nvSpPr>
        <p:spPr>
          <a:xfrm>
            <a:off x="502920" y="4062224"/>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7.请以文中的栀子花为例，分析作者是如何把一种花写得富有情味的。（4分）</a:t>
            </a:r>
            <a:endParaRPr lang="en-US" altLang="zh-CN" sz="1800" dirty="0"/>
          </a:p>
        </p:txBody>
      </p:sp>
      <p:sp>
        <p:nvSpPr>
          <p:cNvPr id="8" name="QO_8_AN.138_1#08bb0eb15?vcp=1&amp;pid=ab9e46bd5&amp;color=0,0,0&amp;vtp=1&amp;bbb=1&amp;hb=1"/>
          <p:cNvSpPr/>
          <p:nvPr/>
        </p:nvSpPr>
        <p:spPr>
          <a:xfrm>
            <a:off x="502920" y="4470021"/>
            <a:ext cx="11183112" cy="16114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写栀子花的花瓣时，引入山歌，丰富了文章的内容；写栀子花的整体情态时从视觉上描摹</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；写栀子花</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的香气时变换不同的表述</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，“极香”“香气简直有点叫人受不了”“碰鼻子香”“香得掸都掸不开”“香得痛痛快快</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”,语</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言丰富</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，层次分明，将无形的香气写得生活化，具象化，仿佛香气已经浸透了人们的身体；</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写栀子花的性格时，</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将栀子花拟人化</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，通过栀子花的语言表现它的世俗泼辣的性格。（4分）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6">
                                            <p:bg/>
                                          </p:spTgt>
                                        </p:tgtEl>
                                        <p:attrNameLst>
                                          <p:attrName>style.visibility</p:attrName>
                                        </p:attrNameLst>
                                      </p:cBhvr>
                                      <p:to>
                                        <p:strVal val="visible"/>
                                      </p:to>
                                    </p:set>
                                    <p:animEffect transition="in" filter="wipe(left)">
                                      <p:cBhvr>
                                        <p:cTn id="18" dur="500"/>
                                        <p:tgtEl>
                                          <p:spTgt spid="6">
                                            <p:bg/>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wipe(left)">
                                      <p:cBhvr>
                                        <p:cTn id="21" dur="500"/>
                                        <p:tgtEl>
                                          <p:spTgt spid="6">
                                            <p:txEl>
                                              <p:pRg st="0" end="0"/>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6">
                                            <p:txEl>
                                              <p:pRg st="1" end="1"/>
                                            </p:txEl>
                                          </p:spTgt>
                                        </p:tgtEl>
                                        <p:attrNameLst>
                                          <p:attrName>style.visibility</p:attrName>
                                        </p:attrNameLst>
                                      </p:cBhvr>
                                      <p:to>
                                        <p:strVal val="visible"/>
                                      </p:to>
                                    </p:set>
                                    <p:animEffect transition="in" filter="wipe(left)">
                                      <p:cBhvr>
                                        <p:cTn id="24" dur="500"/>
                                        <p:tgtEl>
                                          <p:spTgt spid="6">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8">
                                            <p:bg/>
                                          </p:spTgt>
                                        </p:tgtEl>
                                        <p:attrNameLst>
                                          <p:attrName>style.visibility</p:attrName>
                                        </p:attrNameLst>
                                      </p:cBhvr>
                                      <p:to>
                                        <p:strVal val="visible"/>
                                      </p:to>
                                    </p:set>
                                    <p:animEffect transition="in" filter="wipe(left)">
                                      <p:cBhvr>
                                        <p:cTn id="29" dur="500"/>
                                        <p:tgtEl>
                                          <p:spTgt spid="8">
                                            <p:bg/>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8">
                                            <p:txEl>
                                              <p:pRg st="0" end="0"/>
                                            </p:txEl>
                                          </p:spTgt>
                                        </p:tgtEl>
                                        <p:attrNameLst>
                                          <p:attrName>style.visibility</p:attrName>
                                        </p:attrNameLst>
                                      </p:cBhvr>
                                      <p:to>
                                        <p:strVal val="visible"/>
                                      </p:to>
                                    </p:set>
                                    <p:animEffect transition="in" filter="wipe(left)">
                                      <p:cBhvr>
                                        <p:cTn id="32" dur="500"/>
                                        <p:tgtEl>
                                          <p:spTgt spid="8">
                                            <p:txEl>
                                              <p:pRg st="0" end="0"/>
                                            </p:txEl>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8">
                                            <p:txEl>
                                              <p:pRg st="1" end="1"/>
                                            </p:txEl>
                                          </p:spTgt>
                                        </p:tgtEl>
                                        <p:attrNameLst>
                                          <p:attrName>style.visibility</p:attrName>
                                        </p:attrNameLst>
                                      </p:cBhvr>
                                      <p:to>
                                        <p:strVal val="visible"/>
                                      </p:to>
                                    </p:set>
                                    <p:animEffect transition="in" filter="wipe(left)">
                                      <p:cBhvr>
                                        <p:cTn id="35" dur="500"/>
                                        <p:tgtEl>
                                          <p:spTgt spid="8">
                                            <p:txEl>
                                              <p:pRg st="1" end="1"/>
                                            </p:txEl>
                                          </p:spTgt>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8">
                                            <p:txEl>
                                              <p:pRg st="2" end="2"/>
                                            </p:txEl>
                                          </p:spTgt>
                                        </p:tgtEl>
                                        <p:attrNameLst>
                                          <p:attrName>style.visibility</p:attrName>
                                        </p:attrNameLst>
                                      </p:cBhvr>
                                      <p:to>
                                        <p:strVal val="visible"/>
                                      </p:to>
                                    </p:set>
                                    <p:animEffect transition="in" filter="wipe(left)">
                                      <p:cBhvr>
                                        <p:cTn id="38" dur="500"/>
                                        <p:tgtEl>
                                          <p:spTgt spid="8">
                                            <p:txEl>
                                              <p:pRg st="2" end="2"/>
                                            </p:txEl>
                                          </p:spTgt>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8">
                                            <p:txEl>
                                              <p:pRg st="3" end="3"/>
                                            </p:txEl>
                                          </p:spTgt>
                                        </p:tgtEl>
                                        <p:attrNameLst>
                                          <p:attrName>style.visibility</p:attrName>
                                        </p:attrNameLst>
                                      </p:cBhvr>
                                      <p:to>
                                        <p:strVal val="visible"/>
                                      </p:to>
                                    </p:set>
                                    <p:animEffect transition="in" filter="wipe(left)">
                                      <p:cBhvr>
                                        <p:cTn id="41"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8" grpId="0" animBg="1"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139_1#1f5d638f6?vcp=1&amp;pid=ab9e46bd5&amp;color=0,0,0&amp;vtp=1&amp;bt=1&amp;bbb=1&amp;hb=1"/>
          <p:cNvSpPr/>
          <p:nvPr/>
        </p:nvSpPr>
        <p:spPr>
          <a:xfrm>
            <a:off x="502920" y="2652334"/>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8.木心先生说：“哲学、文学属于极少数智慧而多情的人，是幸福，是享受。”在汪曾祺笔下，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人间草木皆有情。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请结合文本内容</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，探究他的“智慧而多情”。（4分）</a:t>
            </a:r>
            <a:endParaRPr lang="en-US" altLang="zh-CN" dirty="0"/>
          </a:p>
        </p:txBody>
      </p:sp>
      <p:sp>
        <p:nvSpPr>
          <p:cNvPr id="3" name="QO_8_AN.140_1#1f5d638f6?vcp=1&amp;pid=ab9e46bd5&amp;color=0,0,0&amp;vtp=1&amp;bbb=1&amp;hb=1"/>
          <p:cNvSpPr/>
          <p:nvPr/>
        </p:nvSpPr>
        <p:spPr>
          <a:xfrm>
            <a:off x="502920" y="3477516"/>
            <a:ext cx="11183112" cy="11923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智慧：对生活有细致的观察，有发现美的眼睛，对各种花草瓜虫，如数家珍，细细描述。多情</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：对生</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活的热爱</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，一草一木都有生命，风土人情信手拈来，沉浸并享受生活。凝视生活，善于审美，富有情趣</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。深厚</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的文化底蕴</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，使他拥有用文字表现生活，书写美好的能力。（4分）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1_5#4be6de5ef?sp=1&amp;vcp=1&amp;pid=e4d04ebb4&amp;color=0,0,0&amp;vtp=1&amp;bt=1&amp;bbb=1&amp;hb=1"/>
          <p:cNvSpPr/>
          <p:nvPr/>
        </p:nvSpPr>
        <p:spPr>
          <a:xfrm>
            <a:off x="502920" y="980440"/>
            <a:ext cx="11182985" cy="5303520"/>
          </a:xfrm>
          <a:prstGeom prst="rect">
            <a:avLst/>
          </a:prstGeom>
          <a:noFill/>
        </p:spPr>
        <p:txBody>
          <a:bodyPr wrap="none" lIns="0" tIns="0" rIns="0" bIns="0" rtlCol="0" anchor="t"/>
          <a:lstStyle/>
          <a:p>
            <a:pPr indent="457200" algn="l" latinLnBrk="1">
              <a:lnSpc>
                <a:spcPts val="3300"/>
              </a:lnSpc>
            </a:pPr>
            <a:r>
              <a:rPr lang="zh-CN" altLang="en-US" dirty="0">
                <a:latin typeface="楷体" panose="02010609060101010101" pitchFamily="34" charset="-122"/>
                <a:ea typeface="楷体" panose="02010609060101010101" pitchFamily="34" charset="-122"/>
                <a:cs typeface="楷体" panose="02010609060101010101" pitchFamily="34" charset="-122"/>
              </a:rPr>
              <a:t>她说</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可是粗糙得很哩</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不过</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我们想起到作用就是了。你想</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咱们的战士们哪有闲空儿</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你光去</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绣花</a:t>
            </a:r>
            <a:r>
              <a:rPr lang="en-US" altLang="zh-CN" dirty="0">
                <a:latin typeface="楷体" panose="02010609060101010101" pitchFamily="34" charset="-122"/>
                <a:ea typeface="楷体" panose="02010609060101010101" pitchFamily="34" charset="-122"/>
                <a:cs typeface="楷体" panose="02010609060101010101" pitchFamily="34" charset="-122"/>
              </a:rPr>
              <a:t>’</a:t>
            </a:r>
            <a:endParaRPr lang="en-US" altLang="zh-CN" dirty="0">
              <a:latin typeface="楷体" panose="02010609060101010101" pitchFamily="34" charset="-122"/>
              <a:ea typeface="楷体" panose="02010609060101010101" pitchFamily="34" charset="-122"/>
              <a:cs typeface="楷体" panose="02010609060101010101" pitchFamily="34" charset="-122"/>
            </a:endParaRPr>
          </a:p>
          <a:p>
            <a:pPr indent="0" algn="l" fontAlgn="auto" latinLnBrk="1">
              <a:lnSpc>
                <a:spcPts val="3300"/>
              </a:lnSpc>
            </a:pPr>
            <a:r>
              <a:rPr lang="zh-CN" altLang="en-US" dirty="0">
                <a:latin typeface="楷体" panose="02010609060101010101" pitchFamily="34" charset="-122"/>
                <a:ea typeface="楷体" panose="02010609060101010101" pitchFamily="34" charset="-122"/>
                <a:cs typeface="楷体" panose="02010609060101010101" pitchFamily="34" charset="-122"/>
              </a:rPr>
              <a:t>能行吗</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所以我们就来快的、简单的。没有灯</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就在月光底下。没有台子</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就在院子里、田野上。行军的时候</a:t>
            </a:r>
            <a:r>
              <a:rPr lang="en-US" altLang="zh-CN" dirty="0">
                <a:latin typeface="楷体" panose="02010609060101010101" pitchFamily="34" charset="-122"/>
                <a:ea typeface="楷体" panose="02010609060101010101" pitchFamily="34" charset="-122"/>
                <a:cs typeface="楷体" panose="02010609060101010101" pitchFamily="34" charset="-122"/>
              </a:rPr>
              <a:t>,</a:t>
            </a:r>
            <a:endParaRPr lang="en-US" altLang="zh-CN" dirty="0">
              <a:latin typeface="楷体" panose="02010609060101010101" pitchFamily="34" charset="-122"/>
              <a:ea typeface="楷体" panose="02010609060101010101" pitchFamily="34" charset="-122"/>
              <a:cs typeface="楷体" panose="02010609060101010101" pitchFamily="34" charset="-122"/>
            </a:endParaRPr>
          </a:p>
          <a:p>
            <a:pPr indent="0" algn="l" fontAlgn="auto" latinLnBrk="1">
              <a:lnSpc>
                <a:spcPts val="3300"/>
              </a:lnSpc>
            </a:pPr>
            <a:r>
              <a:rPr lang="zh-CN" altLang="en-US" dirty="0">
                <a:latin typeface="楷体" panose="02010609060101010101" pitchFamily="34" charset="-122"/>
                <a:ea typeface="楷体" panose="02010609060101010101" pitchFamily="34" charset="-122"/>
                <a:cs typeface="楷体" panose="02010609060101010101" pitchFamily="34" charset="-122"/>
              </a:rPr>
              <a:t>战士们一边走</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我们就一边给他们说唱。</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我们反对森林子里头耍大刀</a:t>
            </a:r>
            <a:r>
              <a:rPr lang="en-US" altLang="zh-CN" dirty="0">
                <a:latin typeface="楷体" panose="02010609060101010101" pitchFamily="34" charset="-122"/>
                <a:ea typeface="楷体" panose="02010609060101010101" pitchFamily="34" charset="-122"/>
                <a:cs typeface="楷体" panose="02010609060101010101" pitchFamily="34" charset="-122"/>
              </a:rPr>
              <a:t>!”</a:t>
            </a:r>
            <a:endParaRPr lang="en-US" altLang="zh-CN" dirty="0">
              <a:latin typeface="楷体" panose="02010609060101010101" pitchFamily="34" charset="-122"/>
              <a:ea typeface="楷体" panose="02010609060101010101" pitchFamily="34" charset="-122"/>
              <a:cs typeface="楷体" panose="02010609060101010101" pitchFamily="34" charset="-122"/>
            </a:endParaRPr>
          </a:p>
          <a:p>
            <a:pPr indent="457200" algn="l" fontAlgn="auto" latinLnBrk="1">
              <a:lnSpc>
                <a:spcPts val="3300"/>
              </a:lnSpc>
            </a:pP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你们的文艺工作可做得真不少啊</a:t>
            </a:r>
            <a:r>
              <a:rPr lang="en-US" altLang="zh-CN" dirty="0">
                <a:latin typeface="楷体" panose="02010609060101010101" pitchFamily="34" charset="-122"/>
                <a:ea typeface="楷体" panose="02010609060101010101" pitchFamily="34" charset="-122"/>
                <a:cs typeface="楷体" panose="02010609060101010101" pitchFamily="34" charset="-122"/>
              </a:rPr>
              <a:t>!”</a:t>
            </a:r>
            <a:endParaRPr lang="en-US" altLang="zh-CN" dirty="0">
              <a:latin typeface="楷体" panose="02010609060101010101" pitchFamily="34" charset="-122"/>
              <a:ea typeface="楷体" panose="02010609060101010101" pitchFamily="34" charset="-122"/>
              <a:cs typeface="楷体" panose="02010609060101010101" pitchFamily="34" charset="-122"/>
            </a:endParaRPr>
          </a:p>
          <a:p>
            <a:pPr indent="457200" algn="l" fontAlgn="auto" latinLnBrk="1">
              <a:lnSpc>
                <a:spcPts val="3300"/>
              </a:lnSpc>
            </a:pP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不只文艺工作哩</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我们哪</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是什么也做</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碰到什么做什么。我还做过伙夫呢</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伙夫</a:t>
            </a:r>
            <a:r>
              <a:rPr lang="en-US" altLang="zh-CN" dirty="0">
                <a:latin typeface="楷体" panose="02010609060101010101" pitchFamily="34" charset="-122"/>
                <a:ea typeface="楷体" panose="02010609060101010101" pitchFamily="34" charset="-122"/>
                <a:cs typeface="楷体" panose="02010609060101010101" pitchFamily="34" charset="-122"/>
              </a:rPr>
              <a:t>?”</a:t>
            </a:r>
            <a:endParaRPr lang="en-US" altLang="zh-CN" dirty="0">
              <a:latin typeface="楷体" panose="02010609060101010101" pitchFamily="34" charset="-122"/>
              <a:ea typeface="楷体" panose="02010609060101010101" pitchFamily="34" charset="-122"/>
              <a:cs typeface="楷体" panose="02010609060101010101" pitchFamily="34" charset="-122"/>
            </a:endParaRPr>
          </a:p>
          <a:p>
            <a:pPr indent="457200" algn="l" fontAlgn="auto" latinLnBrk="1">
              <a:lnSpc>
                <a:spcPts val="3300"/>
              </a:lnSpc>
            </a:pP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呃</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前方炊事员可忙哩</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他们又送饭又送水</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还要送弹药。我看他们忙不过来</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就要求当伙夫。另外</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我还</a:t>
            </a:r>
            <a:r>
              <a:rPr lang="en-US" altLang="zh-CN" dirty="0">
                <a:latin typeface="楷体" panose="02010609060101010101" pitchFamily="34" charset="-122"/>
                <a:ea typeface="楷体" panose="02010609060101010101" pitchFamily="34" charset="-122"/>
                <a:cs typeface="楷体" panose="02010609060101010101" pitchFamily="34" charset="-122"/>
              </a:rPr>
              <a:t>……”</a:t>
            </a:r>
            <a:endParaRPr lang="en-US" altLang="zh-CN" dirty="0">
              <a:latin typeface="楷体" panose="02010609060101010101" pitchFamily="34" charset="-122"/>
              <a:ea typeface="楷体" panose="02010609060101010101" pitchFamily="34" charset="-122"/>
              <a:cs typeface="楷体" panose="02010609060101010101" pitchFamily="34" charset="-122"/>
            </a:endParaRPr>
          </a:p>
          <a:p>
            <a:pPr indent="457200" algn="l" fontAlgn="auto" latinLnBrk="1">
              <a:lnSpc>
                <a:spcPts val="3300"/>
              </a:lnSpc>
            </a:pP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怎么样</a:t>
            </a:r>
            <a:r>
              <a:rPr lang="en-US" altLang="zh-CN" dirty="0">
                <a:latin typeface="楷体" panose="02010609060101010101" pitchFamily="34" charset="-122"/>
                <a:ea typeface="楷体" panose="02010609060101010101" pitchFamily="34" charset="-122"/>
                <a:cs typeface="楷体" panose="02010609060101010101" pitchFamily="34" charset="-122"/>
              </a:rPr>
              <a:t>?”</a:t>
            </a:r>
            <a:endParaRPr lang="en-US" altLang="zh-CN" dirty="0">
              <a:latin typeface="楷体" panose="02010609060101010101" pitchFamily="34" charset="-122"/>
              <a:ea typeface="楷体" panose="02010609060101010101" pitchFamily="34" charset="-122"/>
              <a:cs typeface="楷体" panose="02010609060101010101" pitchFamily="34" charset="-122"/>
            </a:endParaRPr>
          </a:p>
          <a:p>
            <a:pPr indent="457200" algn="l" fontAlgn="auto" latinLnBrk="1">
              <a:lnSpc>
                <a:spcPts val="3300"/>
              </a:lnSpc>
            </a:pP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我还当了两个月俘虏营的排长哩</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我看着她那小小的个儿</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说话那种孩子气</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不由得笑起来。</a:t>
            </a:r>
            <a:endParaRPr lang="zh-CN" altLang="en-US" dirty="0">
              <a:latin typeface="楷体" panose="02010609060101010101" pitchFamily="34" charset="-122"/>
              <a:ea typeface="楷体" panose="02010609060101010101" pitchFamily="34" charset="-122"/>
              <a:cs typeface="楷体" panose="02010609060101010101" pitchFamily="34" charset="-122"/>
            </a:endParaRPr>
          </a:p>
          <a:p>
            <a:pPr indent="457200" algn="l" fontAlgn="auto" latinLnBrk="1">
              <a:lnSpc>
                <a:spcPts val="3300"/>
              </a:lnSpc>
            </a:pP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你笑什么</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她正正经经地说</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你别看他们那么老高个子</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他们不服从我管理行吗</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我叫他们站着</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他们</a:t>
            </a:r>
            <a:endParaRPr lang="zh-CN" altLang="en-US" dirty="0">
              <a:latin typeface="楷体" panose="02010609060101010101" pitchFamily="34" charset="-122"/>
              <a:ea typeface="楷体" panose="02010609060101010101" pitchFamily="34" charset="-122"/>
              <a:cs typeface="楷体" panose="02010609060101010101" pitchFamily="34" charset="-122"/>
            </a:endParaRPr>
          </a:p>
          <a:p>
            <a:pPr indent="0" algn="l" fontAlgn="auto" latinLnBrk="1">
              <a:lnSpc>
                <a:spcPts val="3300"/>
              </a:lnSpc>
            </a:pPr>
            <a:r>
              <a:rPr lang="zh-CN" altLang="en-US" dirty="0">
                <a:latin typeface="楷体" panose="02010609060101010101" pitchFamily="34" charset="-122"/>
                <a:ea typeface="楷体" panose="02010609060101010101" pitchFamily="34" charset="-122"/>
                <a:cs typeface="楷体" panose="02010609060101010101" pitchFamily="34" charset="-122"/>
              </a:rPr>
              <a:t>就不敢坐着</a:t>
            </a:r>
            <a:r>
              <a:rPr lang="en-US" altLang="zh-CN" dirty="0">
                <a:latin typeface="楷体" panose="02010609060101010101" pitchFamily="34" charset="-122"/>
                <a:ea typeface="楷体" panose="02010609060101010101" pitchFamily="34" charset="-122"/>
                <a:cs typeface="楷体" panose="02010609060101010101" pitchFamily="34" charset="-122"/>
              </a:rPr>
              <a:t>!”</a:t>
            </a:r>
            <a:endParaRPr lang="en-US" altLang="zh-CN" dirty="0">
              <a:latin typeface="楷体" panose="02010609060101010101" pitchFamily="34" charset="-122"/>
              <a:ea typeface="楷体" panose="02010609060101010101" pitchFamily="34" charset="-122"/>
              <a:cs typeface="楷体" panose="02010609060101010101" pitchFamily="34" charset="-122"/>
            </a:endParaRPr>
          </a:p>
          <a:p>
            <a:pPr indent="457200" algn="l" fontAlgn="auto" latinLnBrk="1">
              <a:lnSpc>
                <a:spcPts val="3300"/>
              </a:lnSpc>
            </a:pPr>
            <a:r>
              <a:rPr lang="zh-CN" altLang="en-US" dirty="0">
                <a:latin typeface="楷体" panose="02010609060101010101" pitchFamily="34" charset="-122"/>
                <a:ea typeface="楷体" panose="02010609060101010101" pitchFamily="34" charset="-122"/>
                <a:cs typeface="楷体" panose="02010609060101010101" pitchFamily="34" charset="-122"/>
              </a:rPr>
              <a:t>我不敢大声笑</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只在心里笑着。这时候</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忽然哨音一响</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部队休息了。一闪眼</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看不见她。一会儿</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听见远处一个</a:t>
            </a:r>
            <a:endParaRPr lang="zh-CN" altLang="en-US" dirty="0">
              <a:latin typeface="楷体" panose="02010609060101010101" pitchFamily="34" charset="-122"/>
              <a:ea typeface="楷体" panose="02010609060101010101" pitchFamily="34" charset="-122"/>
              <a:cs typeface="楷体" panose="02010609060101010101" pitchFamily="34" charset="-122"/>
            </a:endParaRPr>
          </a:p>
          <a:p>
            <a:pPr indent="0" algn="l" fontAlgn="auto" latinLnBrk="1">
              <a:lnSpc>
                <a:spcPts val="3300"/>
              </a:lnSpc>
            </a:pPr>
            <a:r>
              <a:rPr lang="zh-CN" altLang="en-US" dirty="0">
                <a:latin typeface="楷体" panose="02010609060101010101" pitchFamily="34" charset="-122"/>
                <a:ea typeface="楷体" panose="02010609060101010101" pitchFamily="34" charset="-122"/>
                <a:cs typeface="楷体" panose="02010609060101010101" pitchFamily="34" charset="-122"/>
              </a:rPr>
              <a:t>石崖上</a:t>
            </a:r>
            <a:r>
              <a:rPr lang="en-US" altLang="zh-CN" dirty="0">
                <a:latin typeface="楷体" panose="02010609060101010101" pitchFamily="34" charset="-122"/>
                <a:ea typeface="楷体" panose="02010609060101010101" pitchFamily="34" charset="-122"/>
                <a:cs typeface="楷体" panose="02010609060101010101" pitchFamily="34" charset="-122"/>
              </a:rPr>
              <a:t>,</a:t>
            </a:r>
            <a:r>
              <a:rPr lang="zh-CN" altLang="en-US" dirty="0">
                <a:latin typeface="楷体" panose="02010609060101010101" pitchFamily="34" charset="-122"/>
                <a:ea typeface="楷体" panose="02010609060101010101" pitchFamily="34" charset="-122"/>
                <a:cs typeface="楷体" panose="02010609060101010101" pitchFamily="34" charset="-122"/>
              </a:rPr>
              <a:t>她用年轻而清脆的声音喊道</a:t>
            </a:r>
            <a:r>
              <a:rPr lang="en-US" altLang="zh-CN" dirty="0">
                <a:latin typeface="楷体" panose="02010609060101010101" pitchFamily="34" charset="-122"/>
                <a:ea typeface="楷体" panose="02010609060101010101" pitchFamily="34" charset="-122"/>
                <a:cs typeface="楷体" panose="02010609060101010101" pitchFamily="34" charset="-122"/>
              </a:rPr>
              <a:t>:</a:t>
            </a:r>
            <a:endParaRPr lang="en-US" altLang="zh-CN" dirty="0">
              <a:latin typeface="楷体" panose="02010609060101010101" pitchFamily="34" charset="-122"/>
              <a:ea typeface="楷体" panose="02010609060101010101" pitchFamily="34" charset="-122"/>
              <a:cs typeface="楷体" panose="02010609060101010101" pitchFamily="34" charset="-122"/>
            </a:endParaRPr>
          </a:p>
        </p:txBody>
      </p:sp>
    </p:spTree>
  </p:cSld>
  <p:clrMapOvr>
    <a:masterClrMapping/>
  </p:clrMapOvr>
  <p:transition>
    <p:split dir="in"/>
  </p:transition>
</p:sld>
</file>

<file path=ppt/tags/tag1.xml><?xml version="1.0" encoding="utf-8"?>
<p:tagLst xmlns:p="http://schemas.openxmlformats.org/presentationml/2006/main">
  <p:tag name="TABLE_ENDDRAG_ORIGIN_RECT" val="859*392"/>
  <p:tag name="TABLE_ENDDRAG_RECT" val="48*88*859*392"/>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31776</Words>
  <Application>WPS 演示</Application>
  <PresentationFormat>宽屏</PresentationFormat>
  <Paragraphs>1168</Paragraphs>
  <Slides>89</Slides>
  <Notes>72</Notes>
  <HiddenSlides>0</HiddenSlides>
  <MMClips>0</MMClips>
  <ScaleCrop>false</ScaleCrop>
  <HeadingPairs>
    <vt:vector size="6" baseType="variant">
      <vt:variant>
        <vt:lpstr>已用的字体</vt:lpstr>
      </vt:variant>
      <vt:variant>
        <vt:i4>21</vt:i4>
      </vt:variant>
      <vt:variant>
        <vt:lpstr>主题</vt:lpstr>
      </vt:variant>
      <vt:variant>
        <vt:i4>2</vt:i4>
      </vt:variant>
      <vt:variant>
        <vt:lpstr>幻灯片标题</vt:lpstr>
      </vt:variant>
      <vt:variant>
        <vt:i4>89</vt:i4>
      </vt:variant>
    </vt:vector>
  </HeadingPairs>
  <TitlesOfParts>
    <vt:vector size="112" baseType="lpstr">
      <vt:lpstr>Arial</vt:lpstr>
      <vt:lpstr>宋体</vt:lpstr>
      <vt:lpstr>Wingdings</vt:lpstr>
      <vt:lpstr>黑体</vt:lpstr>
      <vt:lpstr>黑体</vt:lpstr>
      <vt:lpstr>微软雅黑</vt:lpstr>
      <vt:lpstr>微软雅黑</vt:lpstr>
      <vt:lpstr>宋体</vt:lpstr>
      <vt:lpstr>Times New Roman</vt:lpstr>
      <vt:lpstr>Times New Roman</vt:lpstr>
      <vt:lpstr>楷体</vt:lpstr>
      <vt:lpstr>Arial Unicode MS</vt:lpstr>
      <vt:lpstr>等线</vt:lpstr>
      <vt:lpstr>Calibri</vt:lpstr>
      <vt:lpstr>华文仿宋</vt:lpstr>
      <vt:lpstr>方正楷体_GBK</vt:lpstr>
      <vt:lpstr>方正书宋_GBK</vt:lpstr>
      <vt:lpstr>Calibri</vt:lpstr>
      <vt:lpstr>方正准圆_GBK</vt:lpstr>
      <vt:lpstr>NEU-BZ</vt:lpstr>
      <vt:lpstr>Segoe Print</vt:lpstr>
      <vt:lpstr/>
      <vt:lpstr>1_</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菲菲和乐乐</cp:lastModifiedBy>
  <cp:revision>6</cp:revision>
  <dcterms:created xsi:type="dcterms:W3CDTF">2024-10-12T11:45:00Z</dcterms:created>
  <dcterms:modified xsi:type="dcterms:W3CDTF">2025-02-27T09:15:36Z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2B3C49E3682A41AB8F3E619F2EB06CF5_12</vt:lpwstr>
  </property>
  <property fmtid="{D5CDD505-2E9C-101B-9397-08002B2CF9AE}" pid="3" name="KSOProductBuildVer">
    <vt:lpwstr>2052-12.1.0.19770</vt:lpwstr>
  </property>
</Properties>
</file>